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8.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Lst>
  <p:notesMasterIdLst>
    <p:notesMasterId r:id="rId36"/>
  </p:notesMasterIdLst>
  <p:sldIdLst>
    <p:sldId id="256" r:id="rId9"/>
    <p:sldId id="257" r:id="rId10"/>
    <p:sldId id="259" r:id="rId11"/>
    <p:sldId id="290" r:id="rId12"/>
    <p:sldId id="291" r:id="rId13"/>
    <p:sldId id="293" r:id="rId14"/>
    <p:sldId id="270" r:id="rId15"/>
    <p:sldId id="273" r:id="rId16"/>
    <p:sldId id="288" r:id="rId17"/>
    <p:sldId id="292" r:id="rId18"/>
    <p:sldId id="269" r:id="rId19"/>
    <p:sldId id="274" r:id="rId20"/>
    <p:sldId id="275" r:id="rId21"/>
    <p:sldId id="276" r:id="rId22"/>
    <p:sldId id="277" r:id="rId23"/>
    <p:sldId id="278" r:id="rId24"/>
    <p:sldId id="280" r:id="rId25"/>
    <p:sldId id="281" r:id="rId26"/>
    <p:sldId id="282" r:id="rId27"/>
    <p:sldId id="289" r:id="rId28"/>
    <p:sldId id="265" r:id="rId29"/>
    <p:sldId id="283" r:id="rId30"/>
    <p:sldId id="284" r:id="rId31"/>
    <p:sldId id="285" r:id="rId32"/>
    <p:sldId id="286" r:id="rId33"/>
    <p:sldId id="287" r:id="rId34"/>
    <p:sldId id="266" r:id="rId35"/>
  </p:sldIdLst>
  <p:sldSz cx="9906000" cy="6858000" type="A4"/>
  <p:notesSz cx="9926638"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2A66C"/>
    <a:srgbClr val="E6CDAD"/>
    <a:srgbClr val="F2ECE1"/>
    <a:srgbClr val="FFFFFF"/>
    <a:srgbClr val="36312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3" autoAdjust="0"/>
  </p:normalViewPr>
  <p:slideViewPr>
    <p:cSldViewPr>
      <p:cViewPr varScale="1">
        <p:scale>
          <a:sx n="66" d="100"/>
          <a:sy n="66" d="100"/>
        </p:scale>
        <p:origin x="-888" y="-96"/>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82A7D3A1-61B3-4026-B94D-33E80ED8B7D1}" type="datetimeFigureOut">
              <a:rPr lang="zh-TW" altLang="en-US" smtClean="0"/>
              <a:pPr/>
              <a:t>2018/3/15</a:t>
            </a:fld>
            <a:endParaRPr lang="zh-TW" altLang="en-US"/>
          </a:p>
        </p:txBody>
      </p:sp>
      <p:sp>
        <p:nvSpPr>
          <p:cNvPr id="4" name="投影片圖像版面配置區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89E252C4-DBDB-413B-929F-C83E64FEE59D}" type="slidenum">
              <a:rPr lang="zh-TW" altLang="en-US" smtClean="0"/>
              <a:pPr/>
              <a:t>‹#›</a:t>
            </a:fld>
            <a:endParaRPr lang="zh-TW" altLang="en-US"/>
          </a:p>
        </p:txBody>
      </p:sp>
    </p:spTree>
    <p:extLst>
      <p:ext uri="{BB962C8B-B14F-4D97-AF65-F5344CB8AC3E}">
        <p14:creationId xmlns="" xmlns:p14="http://schemas.microsoft.com/office/powerpoint/2010/main" val="244213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744913" y="841375"/>
            <a:ext cx="3286125" cy="227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1077627" y="3242606"/>
            <a:ext cx="8621009" cy="265304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6104679" y="6399429"/>
            <a:ext cx="4669713" cy="338453"/>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altLang="zh-TW" sz="1200">
                <a:solidFill>
                  <a:schemeClr val="dk1"/>
                </a:solidFill>
                <a:latin typeface="Calibri"/>
                <a:ea typeface="Calibri"/>
                <a:cs typeface="Calibri"/>
                <a:sym typeface="Calibri"/>
              </a:rPr>
              <a:pPr marL="0" marR="0" lvl="0" indent="0" algn="r" rtl="0">
                <a:spcBef>
                  <a:spcPts val="0"/>
                </a:spcBef>
                <a:buNone/>
              </a:pPr>
              <a:t>4</a:t>
            </a:fld>
            <a:endParaRPr lang="zh-TW" sz="12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35751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1077627" y="3242606"/>
            <a:ext cx="8621009" cy="265304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44" name="Shape 144"/>
          <p:cNvSpPr>
            <a:spLocks noGrp="1" noRot="1" noChangeAspect="1"/>
          </p:cNvSpPr>
          <p:nvPr>
            <p:ph type="sldImg" idx="2"/>
          </p:nvPr>
        </p:nvSpPr>
        <p:spPr>
          <a:xfrm>
            <a:off x="3744913" y="841375"/>
            <a:ext cx="3286125" cy="227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666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1077627" y="3242606"/>
            <a:ext cx="8621009" cy="265304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44" name="Shape 144"/>
          <p:cNvSpPr>
            <a:spLocks noGrp="1" noRot="1" noChangeAspect="1"/>
          </p:cNvSpPr>
          <p:nvPr>
            <p:ph type="sldImg" idx="2"/>
          </p:nvPr>
        </p:nvSpPr>
        <p:spPr>
          <a:xfrm>
            <a:off x="3744913" y="841375"/>
            <a:ext cx="3286125" cy="227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7826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744913" y="841375"/>
            <a:ext cx="3286125" cy="227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1077627" y="3242606"/>
            <a:ext cx="8621009" cy="265304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6104679" y="6399429"/>
            <a:ext cx="4669713" cy="338453"/>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altLang="zh-TW" sz="1200">
                <a:solidFill>
                  <a:schemeClr val="dk1"/>
                </a:solidFill>
                <a:latin typeface="Calibri"/>
                <a:ea typeface="Calibri"/>
                <a:cs typeface="Calibri"/>
                <a:sym typeface="Calibri"/>
              </a:rPr>
              <a:pPr marL="0" marR="0" lvl="0" indent="0" algn="r" rtl="0">
                <a:spcBef>
                  <a:spcPts val="0"/>
                </a:spcBef>
                <a:buNone/>
              </a:pPr>
              <a:t>10</a:t>
            </a:fld>
            <a:endParaRPr lang="zh-TW" sz="12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371323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E252C4-DBDB-413B-929F-C83E64FEE59D}" type="slidenum">
              <a:rPr lang="zh-TW" altLang="en-US" smtClean="0"/>
              <a:pPr/>
              <a:t>16</a:t>
            </a:fld>
            <a:endParaRPr lang="zh-TW" altLang="en-US"/>
          </a:p>
        </p:txBody>
      </p:sp>
    </p:spTree>
    <p:extLst>
      <p:ext uri="{BB962C8B-B14F-4D97-AF65-F5344CB8AC3E}">
        <p14:creationId xmlns="" xmlns:p14="http://schemas.microsoft.com/office/powerpoint/2010/main" val="201418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E252C4-DBDB-413B-929F-C83E64FEE59D}" type="slidenum">
              <a:rPr lang="zh-TW" altLang="en-US" smtClean="0"/>
              <a:pPr/>
              <a:t>17</a:t>
            </a:fld>
            <a:endParaRPr lang="zh-TW" altLang="en-US"/>
          </a:p>
        </p:txBody>
      </p:sp>
    </p:spTree>
    <p:extLst>
      <p:ext uri="{BB962C8B-B14F-4D97-AF65-F5344CB8AC3E}">
        <p14:creationId xmlns="" xmlns:p14="http://schemas.microsoft.com/office/powerpoint/2010/main" val="363653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E252C4-DBDB-413B-929F-C83E64FEE59D}" type="slidenum">
              <a:rPr lang="zh-TW" altLang="en-US" smtClean="0"/>
              <a:pPr/>
              <a:t>18</a:t>
            </a:fld>
            <a:endParaRPr lang="zh-TW" altLang="en-US"/>
          </a:p>
        </p:txBody>
      </p:sp>
    </p:spTree>
    <p:extLst>
      <p:ext uri="{BB962C8B-B14F-4D97-AF65-F5344CB8AC3E}">
        <p14:creationId xmlns="" xmlns:p14="http://schemas.microsoft.com/office/powerpoint/2010/main" val="248530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9E252C4-DBDB-413B-929F-C83E64FEE59D}" type="slidenum">
              <a:rPr lang="zh-TW" altLang="en-US" smtClean="0"/>
              <a:pPr/>
              <a:t>19</a:t>
            </a:fld>
            <a:endParaRPr lang="zh-TW" altLang="en-US"/>
          </a:p>
        </p:txBody>
      </p:sp>
    </p:spTree>
    <p:extLst>
      <p:ext uri="{BB962C8B-B14F-4D97-AF65-F5344CB8AC3E}">
        <p14:creationId xmlns="" xmlns:p14="http://schemas.microsoft.com/office/powerpoint/2010/main" val="344105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6"/>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952A8B0-A9FD-4274-8601-19ADFF52F827}" type="datetimeFigureOut">
              <a:rPr lang="zh-TW" altLang="en-US" smtClean="0"/>
              <a:pPr/>
              <a:t>2018/3/15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C0E4B6-5888-4F7B-8EEF-87E1269D3799}" type="slidenum">
              <a:rPr lang="zh-TW" altLang="en-US" smtClean="0"/>
              <a:pPr/>
              <a:t>‹#›</a:t>
            </a:fld>
            <a:endParaRPr lang="zh-TW" altLang="en-US"/>
          </a:p>
        </p:txBody>
      </p:sp>
    </p:spTree>
    <p:extLst>
      <p:ext uri="{BB962C8B-B14F-4D97-AF65-F5344CB8AC3E}">
        <p14:creationId xmlns="" xmlns:p14="http://schemas.microsoft.com/office/powerpoint/2010/main" val="425171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355FC43-0B7E-4C9F-A1A0-6702DC5F80B3}" type="datetimeFigureOut">
              <a:rPr lang="zh-TW" altLang="en-US" smtClean="0"/>
              <a:pPr/>
              <a:t>2018/3/15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D0A4BA-322D-49EE-8AF5-1ACFD0A0C4E9}" type="slidenum">
              <a:rPr lang="zh-TW" altLang="en-US" smtClean="0"/>
              <a:pPr/>
              <a:t>‹#›</a:t>
            </a:fld>
            <a:endParaRPr lang="zh-TW" altLang="en-US"/>
          </a:p>
        </p:txBody>
      </p:sp>
    </p:spTree>
    <p:extLst>
      <p:ext uri="{BB962C8B-B14F-4D97-AF65-F5344CB8AC3E}">
        <p14:creationId xmlns="" xmlns:p14="http://schemas.microsoft.com/office/powerpoint/2010/main" val="51974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8533BD1-09E4-464A-A9E0-A607FDB32576}" type="datetimeFigureOut">
              <a:rPr lang="zh-TW" altLang="en-US" smtClean="0"/>
              <a:pPr/>
              <a:t>2018/3/15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6AB7F14-CC5D-47A2-9DEF-969C31DCC6F7}" type="slidenum">
              <a:rPr lang="zh-TW" altLang="en-US" smtClean="0"/>
              <a:pPr/>
              <a:t>‹#›</a:t>
            </a:fld>
            <a:endParaRPr lang="zh-TW" altLang="en-US"/>
          </a:p>
        </p:txBody>
      </p:sp>
    </p:spTree>
    <p:extLst>
      <p:ext uri="{BB962C8B-B14F-4D97-AF65-F5344CB8AC3E}">
        <p14:creationId xmlns="" xmlns:p14="http://schemas.microsoft.com/office/powerpoint/2010/main" val="83805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A7E5482-B51D-462A-8222-8635C60386BC}" type="datetimeFigureOut">
              <a:rPr lang="zh-TW" altLang="en-US" smtClean="0"/>
              <a:pPr/>
              <a:t>2018/3/15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0023223-C200-41F9-B60D-87A1F9EF8F1F}" type="slidenum">
              <a:rPr lang="zh-TW" altLang="en-US" smtClean="0"/>
              <a:pPr/>
              <a:t>‹#›</a:t>
            </a:fld>
            <a:endParaRPr lang="zh-TW" altLang="en-US"/>
          </a:p>
        </p:txBody>
      </p:sp>
    </p:spTree>
    <p:extLst>
      <p:ext uri="{BB962C8B-B14F-4D97-AF65-F5344CB8AC3E}">
        <p14:creationId xmlns="" xmlns:p14="http://schemas.microsoft.com/office/powerpoint/2010/main" val="428105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E515052-3356-46B4-B094-1EC95574A843}" type="datetimeFigureOut">
              <a:rPr lang="zh-TW" altLang="en-US" smtClean="0"/>
              <a:pPr/>
              <a:t>2018/3/15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4640A2-AF74-4B4C-84EB-ACE7AEE998B2}" type="slidenum">
              <a:rPr lang="zh-TW" altLang="en-US" smtClean="0"/>
              <a:pPr/>
              <a:t>‹#›</a:t>
            </a:fld>
            <a:endParaRPr lang="zh-TW" altLang="en-US"/>
          </a:p>
        </p:txBody>
      </p:sp>
    </p:spTree>
    <p:extLst>
      <p:ext uri="{BB962C8B-B14F-4D97-AF65-F5344CB8AC3E}">
        <p14:creationId xmlns="" xmlns:p14="http://schemas.microsoft.com/office/powerpoint/2010/main" val="67856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42E1699-B053-40ED-BCC3-77CED29A4858}" type="datetimeFigureOut">
              <a:rPr lang="zh-TW" altLang="en-US" smtClean="0"/>
              <a:pPr/>
              <a:t>2018/3/15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1AA763E-B5CE-464C-BEF0-73A687ACB378}" type="slidenum">
              <a:rPr lang="zh-TW" altLang="en-US" smtClean="0"/>
              <a:pPr/>
              <a:t>‹#›</a:t>
            </a:fld>
            <a:endParaRPr lang="zh-TW" altLang="en-US"/>
          </a:p>
        </p:txBody>
      </p:sp>
    </p:spTree>
    <p:extLst>
      <p:ext uri="{BB962C8B-B14F-4D97-AF65-F5344CB8AC3E}">
        <p14:creationId xmlns="" xmlns:p14="http://schemas.microsoft.com/office/powerpoint/2010/main" val="92798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61E6447-0F34-4056-8679-65D5190950F9}" type="datetimeFigureOut">
              <a:rPr lang="zh-TW" altLang="en-US" smtClean="0"/>
              <a:pPr/>
              <a:t>2018/3/15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7A56C65-F302-42EB-AFBE-9E31A2ED4038}" type="slidenum">
              <a:rPr lang="zh-TW" altLang="en-US" smtClean="0"/>
              <a:pPr/>
              <a:t>‹#›</a:t>
            </a:fld>
            <a:endParaRPr lang="zh-TW" altLang="en-US"/>
          </a:p>
        </p:txBody>
      </p:sp>
    </p:spTree>
    <p:extLst>
      <p:ext uri="{BB962C8B-B14F-4D97-AF65-F5344CB8AC3E}">
        <p14:creationId xmlns="" xmlns:p14="http://schemas.microsoft.com/office/powerpoint/2010/main" val="198220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A4E04AF-826E-4DFB-B9C4-6A2D1CA32A08}" type="datetimeFigureOut">
              <a:rPr lang="zh-TW" altLang="en-US" smtClean="0"/>
              <a:pPr/>
              <a:t>2018/3/15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A72C79-498F-4713-865B-FCF8753BCC2D}" type="slidenum">
              <a:rPr lang="zh-TW" altLang="en-US" smtClean="0"/>
              <a:pPr/>
              <a:t>‹#›</a:t>
            </a:fld>
            <a:endParaRPr lang="zh-TW" altLang="en-US"/>
          </a:p>
        </p:txBody>
      </p:sp>
    </p:spTree>
    <p:extLst>
      <p:ext uri="{BB962C8B-B14F-4D97-AF65-F5344CB8AC3E}">
        <p14:creationId xmlns="" xmlns:p14="http://schemas.microsoft.com/office/powerpoint/2010/main" val="309818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2A8B0-A9FD-4274-8601-19ADFF52F827}" type="datetimeFigureOut">
              <a:rPr lang="zh-TW" altLang="en-US" smtClean="0"/>
              <a:pPr/>
              <a:t>2018/3/15</a:t>
            </a:fld>
            <a:endParaRPr lang="zh-TW" altLang="en-US"/>
          </a:p>
        </p:txBody>
      </p:sp>
      <p:sp>
        <p:nvSpPr>
          <p:cNvPr id="5" name="頁尾版面配置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0E4B6-5888-4F7B-8EEF-87E1269D3799}" type="slidenum">
              <a:rPr lang="zh-TW" altLang="en-US" smtClean="0"/>
              <a:pPr/>
              <a:t>‹#›</a:t>
            </a:fld>
            <a:endParaRPr lang="zh-TW" altLang="en-US"/>
          </a:p>
        </p:txBody>
      </p:sp>
      <p:pic>
        <p:nvPicPr>
          <p:cNvPr id="7" name="圖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 xmlns:p14="http://schemas.microsoft.com/office/powerpoint/2010/main" val="388093893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5FC43-0B7E-4C9F-A1A0-6702DC5F80B3}" type="datetimeFigureOut">
              <a:rPr lang="zh-TW" altLang="en-US" smtClean="0"/>
              <a:pPr/>
              <a:t>2018/3/15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0A4BA-322D-49EE-8AF5-1ACFD0A0C4E9}" type="slidenum">
              <a:rPr lang="zh-TW" altLang="en-US" smtClean="0"/>
              <a:pPr/>
              <a:t>‹#›</a:t>
            </a:fld>
            <a:endParaRPr lang="zh-TW" altLang="en-US"/>
          </a:p>
        </p:txBody>
      </p:sp>
      <p:pic>
        <p:nvPicPr>
          <p:cNvPr id="7" name="圖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 xmlns:p14="http://schemas.microsoft.com/office/powerpoint/2010/main" val="2215846995"/>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33BD1-09E4-464A-A9E0-A607FDB32576}" type="datetimeFigureOut">
              <a:rPr lang="zh-TW" altLang="en-US" smtClean="0"/>
              <a:pPr/>
              <a:t>2018/3/15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B7F14-CC5D-47A2-9DEF-969C31DCC6F7}" type="slidenum">
              <a:rPr lang="zh-TW" altLang="en-US" smtClean="0"/>
              <a:pPr/>
              <a:t>‹#›</a:t>
            </a:fld>
            <a:endParaRPr lang="zh-TW" altLang="en-US"/>
          </a:p>
        </p:txBody>
      </p:sp>
      <p:pic>
        <p:nvPicPr>
          <p:cNvPr id="7" name="圖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27384"/>
            <a:ext cx="9906000" cy="6885384"/>
          </a:xfrm>
          <a:prstGeom prst="rect">
            <a:avLst/>
          </a:prstGeom>
        </p:spPr>
      </p:pic>
    </p:spTree>
    <p:extLst>
      <p:ext uri="{BB962C8B-B14F-4D97-AF65-F5344CB8AC3E}">
        <p14:creationId xmlns="" xmlns:p14="http://schemas.microsoft.com/office/powerpoint/2010/main" val="3884559429"/>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E5482-B51D-462A-8222-8635C60386BC}" type="datetimeFigureOut">
              <a:rPr lang="zh-TW" altLang="en-US" smtClean="0"/>
              <a:pPr/>
              <a:t>2018/3/15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23223-C200-41F9-B60D-87A1F9EF8F1F}" type="slidenum">
              <a:rPr lang="zh-TW" altLang="en-US" smtClean="0"/>
              <a:pPr/>
              <a:t>‹#›</a:t>
            </a:fld>
            <a:endParaRPr lang="zh-TW" altLang="en-US"/>
          </a:p>
        </p:txBody>
      </p:sp>
      <p:pic>
        <p:nvPicPr>
          <p:cNvPr id="7"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224089" y="6290050"/>
            <a:ext cx="1440160" cy="4013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平行四边形 3"/>
          <p:cNvSpPr/>
          <p:nvPr userDrawn="1"/>
        </p:nvSpPr>
        <p:spPr>
          <a:xfrm>
            <a:off x="416496" y="333374"/>
            <a:ext cx="288310" cy="431801"/>
          </a:xfrm>
          <a:prstGeom prst="parallelogram">
            <a:avLst>
              <a:gd name="adj" fmla="val 52161"/>
            </a:avLst>
          </a:prstGeom>
          <a:solidFill>
            <a:srgbClr val="D2A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26"/>
          <p:cNvSpPr/>
          <p:nvPr userDrawn="1"/>
        </p:nvSpPr>
        <p:spPr>
          <a:xfrm>
            <a:off x="621800" y="330200"/>
            <a:ext cx="288310" cy="431801"/>
          </a:xfrm>
          <a:prstGeom prst="parallelogram">
            <a:avLst>
              <a:gd name="adj" fmla="val 52161"/>
            </a:avLst>
          </a:prstGeom>
          <a:solidFill>
            <a:srgbClr val="E6C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27"/>
          <p:cNvSpPr/>
          <p:nvPr userDrawn="1"/>
        </p:nvSpPr>
        <p:spPr>
          <a:xfrm>
            <a:off x="826168" y="330200"/>
            <a:ext cx="288310" cy="431801"/>
          </a:xfrm>
          <a:prstGeom prst="parallelogram">
            <a:avLst>
              <a:gd name="adj" fmla="val 52161"/>
            </a:avLst>
          </a:prstGeom>
          <a:solidFill>
            <a:srgbClr val="F2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29"/>
          <p:cNvSpPr/>
          <p:nvPr userDrawn="1"/>
        </p:nvSpPr>
        <p:spPr>
          <a:xfrm>
            <a:off x="1030535" y="330200"/>
            <a:ext cx="288310" cy="431801"/>
          </a:xfrm>
          <a:prstGeom prst="parallelogram">
            <a:avLst>
              <a:gd name="adj" fmla="val 52161"/>
            </a:avLst>
          </a:prstGeom>
          <a:solidFill>
            <a:srgbClr val="FBF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74818825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15052-3356-46B4-B094-1EC95574A843}" type="datetimeFigureOut">
              <a:rPr lang="zh-TW" altLang="en-US" smtClean="0"/>
              <a:pPr/>
              <a:t>2018/3/15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640A2-AF74-4B4C-84EB-ACE7AEE998B2}" type="slidenum">
              <a:rPr lang="zh-TW" altLang="en-US" smtClean="0"/>
              <a:pPr/>
              <a:t>‹#›</a:t>
            </a:fld>
            <a:endParaRPr lang="zh-TW" altLang="en-US"/>
          </a:p>
        </p:txBody>
      </p:sp>
      <p:pic>
        <p:nvPicPr>
          <p:cNvPr id="7" name="圖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 xmlns:p14="http://schemas.microsoft.com/office/powerpoint/2010/main" val="375549008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1699-B053-40ED-BCC3-77CED29A4858}" type="datetimeFigureOut">
              <a:rPr lang="zh-TW" altLang="en-US" smtClean="0"/>
              <a:pPr/>
              <a:t>2018/3/15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A763E-B5CE-464C-BEF0-73A687ACB378}" type="slidenum">
              <a:rPr lang="zh-TW" altLang="en-US" smtClean="0"/>
              <a:pPr/>
              <a:t>‹#›</a:t>
            </a:fld>
            <a:endParaRPr lang="zh-TW" altLang="en-US"/>
          </a:p>
        </p:txBody>
      </p:sp>
      <p:pic>
        <p:nvPicPr>
          <p:cNvPr id="7" name="圖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 xmlns:p14="http://schemas.microsoft.com/office/powerpoint/2010/main" val="2336264405"/>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E6447-0F34-4056-8679-65D5190950F9}" type="datetimeFigureOut">
              <a:rPr lang="zh-TW" altLang="en-US" smtClean="0"/>
              <a:pPr/>
              <a:t>2018/3/15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56C65-F302-42EB-AFBE-9E31A2ED4038}" type="slidenum">
              <a:rPr lang="zh-TW" altLang="en-US" smtClean="0"/>
              <a:pPr/>
              <a:t>‹#›</a:t>
            </a:fld>
            <a:endParaRPr lang="zh-TW" altLang="en-US"/>
          </a:p>
        </p:txBody>
      </p:sp>
      <p:pic>
        <p:nvPicPr>
          <p:cNvPr id="7" name="圖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 xmlns:p14="http://schemas.microsoft.com/office/powerpoint/2010/main" val="33242788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E04AF-826E-4DFB-B9C4-6A2D1CA32A08}" type="datetimeFigureOut">
              <a:rPr lang="zh-TW" altLang="en-US" smtClean="0"/>
              <a:pPr/>
              <a:t>2018/3/15</a:t>
            </a:fld>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72C79-498F-4713-865B-FCF8753BCC2D}" type="slidenum">
              <a:rPr lang="zh-TW" altLang="en-US" smtClean="0"/>
              <a:pPr/>
              <a:t>‹#›</a:t>
            </a:fld>
            <a:endParaRPr lang="zh-TW" altLang="en-US"/>
          </a:p>
        </p:txBody>
      </p:sp>
      <p:pic>
        <p:nvPicPr>
          <p:cNvPr id="7" name="圖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 xmlns:p14="http://schemas.microsoft.com/office/powerpoint/2010/main" val="1988711472"/>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image" Target="../media/image52.jpeg"/><Relationship Id="rId2" Type="http://schemas.openxmlformats.org/officeDocument/2006/relationships/notesSlide" Target="../notesSlides/notesSlide4.xml"/><Relationship Id="rId16" Type="http://schemas.openxmlformats.org/officeDocument/2006/relationships/image" Target="../media/image43.jpeg"/><Relationship Id="rId20"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33.jpeg"/><Relationship Id="rId11" Type="http://schemas.openxmlformats.org/officeDocument/2006/relationships/image" Target="../media/image38.jpeg"/><Relationship Id="rId24" Type="http://schemas.openxmlformats.org/officeDocument/2006/relationships/image" Target="../media/image51.png"/><Relationship Id="rId5" Type="http://schemas.openxmlformats.org/officeDocument/2006/relationships/image" Target="../media/image32.jpe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51704" y="548680"/>
            <a:ext cx="5802592" cy="2646878"/>
          </a:xfrm>
          <a:prstGeom prst="rect">
            <a:avLst/>
          </a:prstGeom>
        </p:spPr>
        <p:txBody>
          <a:bodyPr wrap="square">
            <a:spAutoFit/>
          </a:bodyPr>
          <a:lstStyle/>
          <a:p>
            <a:pPr algn="ctr"/>
            <a:r>
              <a:rPr lang="en-US" altLang="zh-CN" sz="16600" b="1" dirty="0" smtClean="0">
                <a:solidFill>
                  <a:srgbClr val="D2A66C"/>
                </a:solidFill>
                <a:latin typeface="FZYaoTi" panose="02010601030101010101" pitchFamily="2" charset="-122"/>
                <a:ea typeface="FZYaoTi" panose="02010601030101010101" pitchFamily="2" charset="-122"/>
              </a:rPr>
              <a:t>2018</a:t>
            </a:r>
            <a:endParaRPr lang="en-US" altLang="zh-CN" sz="16600" b="1" dirty="0">
              <a:solidFill>
                <a:srgbClr val="D2A66C"/>
              </a:solidFill>
              <a:latin typeface="FZYaoTi" panose="02010601030101010101" pitchFamily="2" charset="-122"/>
              <a:ea typeface="FZYaoTi" panose="02010601030101010101" pitchFamily="2" charset="-122"/>
            </a:endParaRPr>
          </a:p>
        </p:txBody>
      </p:sp>
      <p:sp>
        <p:nvSpPr>
          <p:cNvPr id="5" name="矩形 4"/>
          <p:cNvSpPr/>
          <p:nvPr/>
        </p:nvSpPr>
        <p:spPr>
          <a:xfrm>
            <a:off x="1424608" y="3159843"/>
            <a:ext cx="7188201" cy="830997"/>
          </a:xfrm>
          <a:prstGeom prst="rect">
            <a:avLst/>
          </a:prstGeom>
        </p:spPr>
        <p:txBody>
          <a:bodyPr wrap="square">
            <a:spAutoFit/>
          </a:bodyPr>
          <a:lstStyle/>
          <a:p>
            <a:pPr algn="ctr"/>
            <a:r>
              <a:rPr lang="zh-TW" altLang="en-US" sz="4800" b="1" dirty="0" smtClean="0">
                <a:solidFill>
                  <a:srgbClr val="D2A66C"/>
                </a:solidFill>
                <a:latin typeface="FZYaoTi" panose="02010601030101010101" pitchFamily="2" charset="-122"/>
                <a:ea typeface="FZYaoTi" panose="02010601030101010101" pitchFamily="2" charset="-122"/>
              </a:rPr>
              <a:t>亞菲得公司簡介</a:t>
            </a:r>
            <a:endParaRPr lang="zh-CN" altLang="en-US" sz="4800" b="1" dirty="0">
              <a:solidFill>
                <a:srgbClr val="D2A66C"/>
              </a:solidFill>
              <a:latin typeface="FZYaoTi" panose="02010601030101010101" pitchFamily="2" charset="-122"/>
              <a:ea typeface="FZYaoTi" panose="02010601030101010101" pitchFamily="2" charset="-122"/>
            </a:endParaRPr>
          </a:p>
        </p:txBody>
      </p:sp>
      <p:cxnSp>
        <p:nvCxnSpPr>
          <p:cNvPr id="6" name="直接箭头连接符 18"/>
          <p:cNvCxnSpPr/>
          <p:nvPr/>
        </p:nvCxnSpPr>
        <p:spPr>
          <a:xfrm>
            <a:off x="1784648" y="3068960"/>
            <a:ext cx="6029093" cy="0"/>
          </a:xfrm>
          <a:prstGeom prst="straightConnector1">
            <a:avLst/>
          </a:prstGeom>
          <a:ln>
            <a:solidFill>
              <a:srgbClr val="E6CDAD"/>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503182" y="4040389"/>
            <a:ext cx="877163" cy="369332"/>
          </a:xfrm>
          <a:prstGeom prst="rect">
            <a:avLst/>
          </a:prstGeom>
        </p:spPr>
        <p:txBody>
          <a:bodyPr wrap="none">
            <a:spAutoFit/>
          </a:bodyPr>
          <a:lstStyle/>
          <a:p>
            <a:r>
              <a:rPr lang="zh-TW" altLang="en-US" dirty="0" smtClean="0">
                <a:solidFill>
                  <a:srgbClr val="D2A66C"/>
                </a:solidFill>
                <a:latin typeface="FZYaoTi" panose="02010601030101010101" pitchFamily="2" charset="-122"/>
                <a:ea typeface="FZYaoTi" panose="02010601030101010101" pitchFamily="2" charset="-122"/>
              </a:rPr>
              <a:t>葉彥谷</a:t>
            </a:r>
            <a:endParaRPr lang="zh-CN" altLang="en-US" dirty="0">
              <a:solidFill>
                <a:srgbClr val="D2A66C"/>
              </a:solidFill>
              <a:latin typeface="FZYaoTi" panose="02010601030101010101" pitchFamily="2" charset="-122"/>
              <a:ea typeface="FZYaoTi" panose="02010601030101010101" pitchFamily="2" charset="-122"/>
            </a:endParaRPr>
          </a:p>
        </p:txBody>
      </p:sp>
    </p:spTree>
    <p:extLst>
      <p:ext uri="{BB962C8B-B14F-4D97-AF65-F5344CB8AC3E}">
        <p14:creationId xmlns="" xmlns:p14="http://schemas.microsoft.com/office/powerpoint/2010/main" val="2394927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1154026" y="215452"/>
            <a:ext cx="7188201" cy="64633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zh-TW" altLang="en-US" sz="3600" b="1" dirty="0" smtClean="0">
                <a:solidFill>
                  <a:srgbClr val="3F3F3F"/>
                </a:solidFill>
                <a:latin typeface="FZYaoTi" panose="02010601030101010101" pitchFamily="2" charset="-122"/>
                <a:ea typeface="FZYaoTi" panose="02010601030101010101" pitchFamily="2" charset="-122"/>
                <a:cs typeface="Arial"/>
                <a:sym typeface="Arial"/>
              </a:rPr>
              <a:t>主要客户</a:t>
            </a:r>
            <a:endParaRPr lang="zh-TW" sz="3600" b="1" dirty="0">
              <a:solidFill>
                <a:srgbClr val="3F3F3F"/>
              </a:solidFill>
              <a:latin typeface="FZYaoTi" panose="02010601030101010101" pitchFamily="2" charset="-122"/>
              <a:ea typeface="FZYaoTi" panose="02010601030101010101" pitchFamily="2" charset="-122"/>
              <a:cs typeface="Arial"/>
              <a:sym typeface="Arial"/>
            </a:endParaRPr>
          </a:p>
        </p:txBody>
      </p:sp>
      <p:sp>
        <p:nvSpPr>
          <p:cNvPr id="192" name="Shape 192"/>
          <p:cNvSpPr/>
          <p:nvPr/>
        </p:nvSpPr>
        <p:spPr>
          <a:xfrm>
            <a:off x="6825208" y="1340768"/>
            <a:ext cx="2421472" cy="4464496"/>
          </a:xfrm>
          <a:prstGeom prst="rect">
            <a:avLst/>
          </a:prstGeom>
          <a:solidFill>
            <a:srgbClr val="D8D8D8"/>
          </a:solidFill>
          <a:ln>
            <a:noFill/>
          </a:ln>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pic>
        <p:nvPicPr>
          <p:cNvPr id="193" name="Shape 193" descr="http://www.underconsideration.com/brandnew/archives/visa_2014_logo.png"/>
          <p:cNvPicPr preferRelativeResize="0"/>
          <p:nvPr/>
        </p:nvPicPr>
        <p:blipFill rotWithShape="1">
          <a:blip r:embed="rId3" cstate="print">
            <a:alphaModFix/>
          </a:blip>
          <a:srcRect l="53291" t="21197" b="20511"/>
          <a:stretch/>
        </p:blipFill>
        <p:spPr>
          <a:xfrm>
            <a:off x="1035936" y="1540252"/>
            <a:ext cx="1296974" cy="672907"/>
          </a:xfrm>
          <a:prstGeom prst="rect">
            <a:avLst/>
          </a:prstGeom>
          <a:noFill/>
          <a:ln>
            <a:noFill/>
          </a:ln>
          <a:effectLst>
            <a:outerShdw blurRad="88900" dist="50800" dir="1800000" algn="tl" rotWithShape="0">
              <a:srgbClr val="333333">
                <a:alpha val="23921"/>
              </a:srgbClr>
            </a:outerShdw>
          </a:effectLst>
        </p:spPr>
      </p:pic>
      <p:pic>
        <p:nvPicPr>
          <p:cNvPr id="194" name="Shape 194" descr="http://www.nfcidea.pl/wp-content/uploads/2013/11/MC-Logo-White.png"/>
          <p:cNvPicPr preferRelativeResize="0"/>
          <p:nvPr/>
        </p:nvPicPr>
        <p:blipFill rotWithShape="1">
          <a:blip r:embed="rId4" cstate="print">
            <a:alphaModFix/>
          </a:blip>
          <a:srcRect l="15750" t="22884" r="17213" b="27618"/>
          <a:stretch/>
        </p:blipFill>
        <p:spPr>
          <a:xfrm>
            <a:off x="2517416" y="1420865"/>
            <a:ext cx="1132816" cy="714964"/>
          </a:xfrm>
          <a:prstGeom prst="rect">
            <a:avLst/>
          </a:prstGeom>
          <a:noFill/>
          <a:ln>
            <a:noFill/>
          </a:ln>
          <a:effectLst>
            <a:outerShdw blurRad="88900" dist="50800" dir="1800000" algn="tl" rotWithShape="0">
              <a:srgbClr val="333333">
                <a:alpha val="34901"/>
              </a:srgbClr>
            </a:outerShdw>
          </a:effectLst>
        </p:spPr>
      </p:pic>
      <p:pic>
        <p:nvPicPr>
          <p:cNvPr id="195" name="Shape 195" descr="http://www.doms.iitm.ac.in/domsnew/images/plmtlogos/citibank_logo1.jpg"/>
          <p:cNvPicPr preferRelativeResize="0"/>
          <p:nvPr/>
        </p:nvPicPr>
        <p:blipFill rotWithShape="1">
          <a:blip r:embed="rId5" cstate="print">
            <a:alphaModFix/>
          </a:blip>
          <a:srcRect t="15896" b="16149"/>
          <a:stretch/>
        </p:blipFill>
        <p:spPr>
          <a:xfrm>
            <a:off x="1102412" y="2458716"/>
            <a:ext cx="1169447" cy="530456"/>
          </a:xfrm>
          <a:prstGeom prst="rect">
            <a:avLst/>
          </a:prstGeom>
          <a:noFill/>
          <a:ln>
            <a:noFill/>
          </a:ln>
          <a:effectLst>
            <a:outerShdw blurRad="88900" dist="50800" dir="1800000" algn="tl" rotWithShape="0">
              <a:srgbClr val="333333">
                <a:alpha val="29803"/>
              </a:srgbClr>
            </a:outerShdw>
          </a:effectLst>
        </p:spPr>
      </p:pic>
      <p:pic>
        <p:nvPicPr>
          <p:cNvPr id="196" name="Shape 196" descr="http://www.bankrate.com.cn/cms/American%20Express.jpg"/>
          <p:cNvPicPr preferRelativeResize="0"/>
          <p:nvPr/>
        </p:nvPicPr>
        <p:blipFill rotWithShape="1">
          <a:blip r:embed="rId6" cstate="print">
            <a:alphaModFix/>
          </a:blip>
          <a:srcRect t="15547" b="11897"/>
          <a:stretch/>
        </p:blipFill>
        <p:spPr>
          <a:xfrm>
            <a:off x="3932419" y="1475132"/>
            <a:ext cx="994437" cy="697327"/>
          </a:xfrm>
          <a:prstGeom prst="rect">
            <a:avLst/>
          </a:prstGeom>
          <a:noFill/>
          <a:ln>
            <a:noFill/>
          </a:ln>
          <a:effectLst>
            <a:outerShdw blurRad="88900" dist="50800" dir="1800000" algn="tl" rotWithShape="0">
              <a:srgbClr val="333333">
                <a:alpha val="29803"/>
              </a:srgbClr>
            </a:outerShdw>
          </a:effectLst>
        </p:spPr>
      </p:pic>
      <p:pic>
        <p:nvPicPr>
          <p:cNvPr id="197" name="Shape 197" descr="http://www.healthliving.com.hk/images/i1945851.jpg"/>
          <p:cNvPicPr preferRelativeResize="0"/>
          <p:nvPr/>
        </p:nvPicPr>
        <p:blipFill rotWithShape="1">
          <a:blip r:embed="rId7" cstate="print">
            <a:alphaModFix/>
          </a:blip>
          <a:srcRect/>
          <a:stretch/>
        </p:blipFill>
        <p:spPr>
          <a:xfrm>
            <a:off x="5240247" y="1498195"/>
            <a:ext cx="1031067" cy="714963"/>
          </a:xfrm>
          <a:prstGeom prst="rect">
            <a:avLst/>
          </a:prstGeom>
          <a:noFill/>
          <a:ln>
            <a:noFill/>
          </a:ln>
          <a:effectLst>
            <a:outerShdw blurRad="88900" dist="50800" dir="1800000" algn="tl" rotWithShape="0">
              <a:srgbClr val="333333">
                <a:alpha val="29803"/>
              </a:srgbClr>
            </a:outerShdw>
          </a:effectLst>
        </p:spPr>
      </p:pic>
      <p:pic>
        <p:nvPicPr>
          <p:cNvPr id="198" name="Shape 198" descr="C:\Users\KarenWang\Desktop\pic\b7d916d0-2e5a-4c4c-8c9c-2749b3b8494a.jpg"/>
          <p:cNvPicPr preferRelativeResize="0"/>
          <p:nvPr/>
        </p:nvPicPr>
        <p:blipFill rotWithShape="1">
          <a:blip r:embed="rId8" cstate="print">
            <a:alphaModFix/>
          </a:blip>
          <a:srcRect l="7491" t="12984" r="8615" b="14309"/>
          <a:stretch/>
        </p:blipFill>
        <p:spPr>
          <a:xfrm>
            <a:off x="1040006" y="3320199"/>
            <a:ext cx="1206077" cy="603717"/>
          </a:xfrm>
          <a:prstGeom prst="rect">
            <a:avLst/>
          </a:prstGeom>
          <a:noFill/>
          <a:ln>
            <a:noFill/>
          </a:ln>
          <a:effectLst>
            <a:outerShdw blurRad="88900" dist="50800" dir="1800000" algn="tl" rotWithShape="0">
              <a:srgbClr val="333333">
                <a:alpha val="20000"/>
              </a:srgbClr>
            </a:outerShdw>
          </a:effectLst>
        </p:spPr>
      </p:pic>
      <p:pic>
        <p:nvPicPr>
          <p:cNvPr id="199" name="Shape 199" descr="http://www.chinapr.com.tw/images/customer/%E6%83%A0%E5%85%89%E8%87%AA~1.JPG"/>
          <p:cNvPicPr preferRelativeResize="0"/>
          <p:nvPr/>
        </p:nvPicPr>
        <p:blipFill rotWithShape="1">
          <a:blip r:embed="rId9" cstate="print">
            <a:alphaModFix/>
          </a:blip>
          <a:srcRect/>
          <a:stretch/>
        </p:blipFill>
        <p:spPr>
          <a:xfrm>
            <a:off x="3747914" y="3443656"/>
            <a:ext cx="1353954" cy="383936"/>
          </a:xfrm>
          <a:prstGeom prst="rect">
            <a:avLst/>
          </a:prstGeom>
          <a:noFill/>
          <a:ln>
            <a:noFill/>
          </a:ln>
          <a:effectLst>
            <a:outerShdw blurRad="88900" dist="50800" dir="1800000" algn="tl" rotWithShape="0">
              <a:srgbClr val="333333">
                <a:alpha val="29803"/>
              </a:srgbClr>
            </a:outerShdw>
          </a:effectLst>
        </p:spPr>
      </p:pic>
      <p:pic>
        <p:nvPicPr>
          <p:cNvPr id="200" name="Shape 200" descr="http://www.ypdesigngroup.com/assets/Projects/Services/Senao/s_senao2.jpg"/>
          <p:cNvPicPr preferRelativeResize="0"/>
          <p:nvPr/>
        </p:nvPicPr>
        <p:blipFill rotWithShape="1">
          <a:blip r:embed="rId10" cstate="print">
            <a:alphaModFix/>
          </a:blip>
          <a:srcRect t="12436" b="31600"/>
          <a:stretch/>
        </p:blipFill>
        <p:spPr>
          <a:xfrm>
            <a:off x="6999042" y="3499868"/>
            <a:ext cx="2068701" cy="779766"/>
          </a:xfrm>
          <a:prstGeom prst="rect">
            <a:avLst/>
          </a:prstGeom>
          <a:noFill/>
          <a:ln>
            <a:noFill/>
          </a:ln>
          <a:effectLst>
            <a:outerShdw blurRad="88900" dist="50800" dir="1800000" algn="tl" rotWithShape="0">
              <a:srgbClr val="333333">
                <a:alpha val="29803"/>
              </a:srgbClr>
            </a:outerShdw>
          </a:effectLst>
        </p:spPr>
      </p:pic>
      <p:pic>
        <p:nvPicPr>
          <p:cNvPr id="201" name="Shape 201" descr="http://www.twstore.tw/temp_file/sm_pic1_091106103255.jpg"/>
          <p:cNvPicPr preferRelativeResize="0"/>
          <p:nvPr/>
        </p:nvPicPr>
        <p:blipFill rotWithShape="1">
          <a:blip r:embed="rId11" cstate="print">
            <a:alphaModFix/>
          </a:blip>
          <a:srcRect t="23242" b="20976"/>
          <a:stretch/>
        </p:blipFill>
        <p:spPr>
          <a:xfrm>
            <a:off x="3686863" y="2458716"/>
            <a:ext cx="1477410" cy="618640"/>
          </a:xfrm>
          <a:prstGeom prst="rect">
            <a:avLst/>
          </a:prstGeom>
          <a:noFill/>
          <a:ln>
            <a:noFill/>
          </a:ln>
          <a:effectLst>
            <a:outerShdw blurRad="88900" dist="50800" dir="1800000" algn="tl" rotWithShape="0">
              <a:srgbClr val="333333">
                <a:alpha val="29803"/>
              </a:srgbClr>
            </a:outerShdw>
          </a:effectLst>
        </p:spPr>
      </p:pic>
      <p:pic>
        <p:nvPicPr>
          <p:cNvPr id="202" name="Shape 202" descr="http://www.emome.net/files/fckeditor/1(20).jpg"/>
          <p:cNvPicPr preferRelativeResize="0"/>
          <p:nvPr/>
        </p:nvPicPr>
        <p:blipFill rotWithShape="1">
          <a:blip r:embed="rId12" cstate="print">
            <a:alphaModFix/>
          </a:blip>
          <a:srcRect/>
          <a:stretch/>
        </p:blipFill>
        <p:spPr>
          <a:xfrm>
            <a:off x="5074733" y="2401736"/>
            <a:ext cx="1320037" cy="672907"/>
          </a:xfrm>
          <a:prstGeom prst="rect">
            <a:avLst/>
          </a:prstGeom>
          <a:noFill/>
          <a:ln>
            <a:noFill/>
          </a:ln>
          <a:effectLst>
            <a:outerShdw blurRad="88900" dist="50800" dir="1800000" algn="tl" rotWithShape="0">
              <a:srgbClr val="333333">
                <a:alpha val="29803"/>
              </a:srgbClr>
            </a:outerShdw>
          </a:effectLst>
        </p:spPr>
      </p:pic>
      <p:pic>
        <p:nvPicPr>
          <p:cNvPr id="203" name="Shape 203" descr="http://www.startravel.com.tw/bank/09_images/215x40/chinatrust-2013NEW.jpg"/>
          <p:cNvPicPr preferRelativeResize="0"/>
          <p:nvPr/>
        </p:nvPicPr>
        <p:blipFill rotWithShape="1">
          <a:blip r:embed="rId13" cstate="print">
            <a:alphaModFix/>
          </a:blip>
          <a:srcRect/>
          <a:stretch/>
        </p:blipFill>
        <p:spPr>
          <a:xfrm>
            <a:off x="2456366" y="2582172"/>
            <a:ext cx="1291547" cy="375797"/>
          </a:xfrm>
          <a:prstGeom prst="rect">
            <a:avLst/>
          </a:prstGeom>
          <a:noFill/>
          <a:ln>
            <a:noFill/>
          </a:ln>
          <a:effectLst>
            <a:outerShdw blurRad="88900" dist="50800" dir="1800000" algn="tl" rotWithShape="0">
              <a:srgbClr val="333333">
                <a:alpha val="34901"/>
              </a:srgbClr>
            </a:outerShdw>
          </a:effectLst>
        </p:spPr>
      </p:pic>
      <p:pic>
        <p:nvPicPr>
          <p:cNvPr id="204" name="Shape 204" descr="http://www.thehomeexpedition.org/media/images/logo_partner/partner_1307522185.jpg"/>
          <p:cNvPicPr preferRelativeResize="0"/>
          <p:nvPr/>
        </p:nvPicPr>
        <p:blipFill rotWithShape="1">
          <a:blip r:embed="rId14" cstate="print">
            <a:alphaModFix/>
          </a:blip>
          <a:srcRect/>
          <a:stretch/>
        </p:blipFill>
        <p:spPr>
          <a:xfrm>
            <a:off x="2456366" y="3443656"/>
            <a:ext cx="1202007" cy="431420"/>
          </a:xfrm>
          <a:prstGeom prst="rect">
            <a:avLst/>
          </a:prstGeom>
          <a:noFill/>
          <a:ln>
            <a:noFill/>
          </a:ln>
          <a:effectLst>
            <a:outerShdw blurRad="88900" dist="50800" dir="1800000" algn="tl" rotWithShape="0">
              <a:srgbClr val="333333">
                <a:alpha val="34901"/>
              </a:srgbClr>
            </a:outerShdw>
          </a:effectLst>
        </p:spPr>
      </p:pic>
      <p:pic>
        <p:nvPicPr>
          <p:cNvPr id="205" name="Shape 205" descr="logo"/>
          <p:cNvPicPr preferRelativeResize="0"/>
          <p:nvPr/>
        </p:nvPicPr>
        <p:blipFill rotWithShape="1">
          <a:blip r:embed="rId15" cstate="print">
            <a:alphaModFix/>
          </a:blip>
          <a:srcRect r="50909" b="12770"/>
          <a:stretch/>
        </p:blipFill>
        <p:spPr>
          <a:xfrm>
            <a:off x="5164274" y="4489646"/>
            <a:ext cx="1246777" cy="299824"/>
          </a:xfrm>
          <a:prstGeom prst="rect">
            <a:avLst/>
          </a:prstGeom>
          <a:noFill/>
          <a:ln>
            <a:noFill/>
          </a:ln>
          <a:effectLst>
            <a:outerShdw blurRad="88900" dist="50800" dir="1800000" algn="tl" rotWithShape="0">
              <a:srgbClr val="333333">
                <a:alpha val="29803"/>
              </a:srgbClr>
            </a:outerShdw>
          </a:effectLst>
        </p:spPr>
      </p:pic>
      <p:pic>
        <p:nvPicPr>
          <p:cNvPr id="206" name="Shape 206" descr="C:\Users\KarenWang\Desktop\pic\logo_cathay.jpg"/>
          <p:cNvPicPr preferRelativeResize="0"/>
          <p:nvPr/>
        </p:nvPicPr>
        <p:blipFill rotWithShape="1">
          <a:blip r:embed="rId16" cstate="print">
            <a:alphaModFix/>
          </a:blip>
          <a:srcRect/>
          <a:stretch/>
        </p:blipFill>
        <p:spPr>
          <a:xfrm>
            <a:off x="5225323" y="3320199"/>
            <a:ext cx="1063627" cy="672907"/>
          </a:xfrm>
          <a:prstGeom prst="rect">
            <a:avLst/>
          </a:prstGeom>
          <a:noFill/>
          <a:ln>
            <a:noFill/>
          </a:ln>
          <a:effectLst>
            <a:outerShdw blurRad="88900" dist="50800" dir="1800000" algn="tl" rotWithShape="0">
              <a:srgbClr val="333333">
                <a:alpha val="29803"/>
              </a:srgbClr>
            </a:outerShdw>
          </a:effectLst>
        </p:spPr>
      </p:pic>
      <p:pic>
        <p:nvPicPr>
          <p:cNvPr id="207" name="Shape 207" descr="http://bank-888.com.tw/images/bank/pic-12.jpg"/>
          <p:cNvPicPr preferRelativeResize="0"/>
          <p:nvPr/>
        </p:nvPicPr>
        <p:blipFill rotWithShape="1">
          <a:blip r:embed="rId17" cstate="print">
            <a:alphaModFix/>
          </a:blip>
          <a:srcRect l="16980" t="15120" r="17314" b="21881"/>
          <a:stretch/>
        </p:blipFill>
        <p:spPr>
          <a:xfrm>
            <a:off x="978956" y="4366189"/>
            <a:ext cx="1314610" cy="370370"/>
          </a:xfrm>
          <a:prstGeom prst="rect">
            <a:avLst/>
          </a:prstGeom>
          <a:noFill/>
          <a:ln>
            <a:noFill/>
          </a:ln>
          <a:effectLst>
            <a:outerShdw blurRad="88900" dist="50800" dir="1800000" algn="tl" rotWithShape="0">
              <a:srgbClr val="333333">
                <a:alpha val="29803"/>
              </a:srgbClr>
            </a:outerShdw>
          </a:effectLst>
        </p:spPr>
      </p:pic>
      <p:pic>
        <p:nvPicPr>
          <p:cNvPr id="208" name="Shape 208" descr="http://img.talkandroid.com/uploads/2011/08/htc-logo.jpeg"/>
          <p:cNvPicPr preferRelativeResize="0"/>
          <p:nvPr/>
        </p:nvPicPr>
        <p:blipFill rotWithShape="1">
          <a:blip r:embed="rId18" cstate="print">
            <a:alphaModFix/>
          </a:blip>
          <a:srcRect/>
          <a:stretch/>
        </p:blipFill>
        <p:spPr>
          <a:xfrm>
            <a:off x="7427670" y="2714050"/>
            <a:ext cx="1230496" cy="587437"/>
          </a:xfrm>
          <a:prstGeom prst="rect">
            <a:avLst/>
          </a:prstGeom>
          <a:noFill/>
          <a:ln>
            <a:noFill/>
          </a:ln>
          <a:effectLst>
            <a:outerShdw blurRad="88900" dist="50800" dir="1800000" algn="tl" rotWithShape="0">
              <a:srgbClr val="333333">
                <a:alpha val="34901"/>
              </a:srgbClr>
            </a:outerShdw>
          </a:effectLst>
        </p:spPr>
      </p:pic>
      <p:pic>
        <p:nvPicPr>
          <p:cNvPr id="209" name="Shape 209" descr="http://apnoms.org/2012/images/CHT_Logo.jpg"/>
          <p:cNvPicPr preferRelativeResize="0"/>
          <p:nvPr/>
        </p:nvPicPr>
        <p:blipFill rotWithShape="1">
          <a:blip r:embed="rId19" cstate="print">
            <a:alphaModFix/>
          </a:blip>
          <a:srcRect/>
          <a:stretch/>
        </p:blipFill>
        <p:spPr>
          <a:xfrm>
            <a:off x="7148320" y="1634982"/>
            <a:ext cx="1738320" cy="569882"/>
          </a:xfrm>
          <a:prstGeom prst="rect">
            <a:avLst/>
          </a:prstGeom>
          <a:noFill/>
          <a:ln>
            <a:noFill/>
          </a:ln>
          <a:effectLst>
            <a:outerShdw blurRad="88900" dist="50800" dir="1800000" algn="tl" rotWithShape="0">
              <a:srgbClr val="333333">
                <a:alpha val="34901"/>
              </a:srgbClr>
            </a:outerShdw>
          </a:effectLst>
        </p:spPr>
      </p:pic>
      <p:pic>
        <p:nvPicPr>
          <p:cNvPr id="210" name="Shape 210" descr="https://s.yimg.com/f/i/tw/money/atm_revamp/logo_150x100_mega3.jpg"/>
          <p:cNvPicPr preferRelativeResize="0"/>
          <p:nvPr/>
        </p:nvPicPr>
        <p:blipFill rotWithShape="1">
          <a:blip r:embed="rId20" cstate="print">
            <a:alphaModFix/>
          </a:blip>
          <a:srcRect/>
          <a:stretch/>
        </p:blipFill>
        <p:spPr>
          <a:xfrm>
            <a:off x="2517416" y="4120632"/>
            <a:ext cx="1169447" cy="778727"/>
          </a:xfrm>
          <a:prstGeom prst="rect">
            <a:avLst/>
          </a:prstGeom>
          <a:noFill/>
          <a:ln>
            <a:noFill/>
          </a:ln>
          <a:effectLst>
            <a:outerShdw blurRad="88900" dist="50800" dir="1800000" algn="tl" rotWithShape="0">
              <a:srgbClr val="333333">
                <a:alpha val="34901"/>
              </a:srgbClr>
            </a:outerShdw>
          </a:effectLst>
        </p:spPr>
      </p:pic>
      <p:pic>
        <p:nvPicPr>
          <p:cNvPr id="211" name="Shape 211"/>
          <p:cNvPicPr preferRelativeResize="0"/>
          <p:nvPr/>
        </p:nvPicPr>
        <p:blipFill rotWithShape="1">
          <a:blip r:embed="rId21" cstate="print">
            <a:alphaModFix/>
          </a:blip>
          <a:srcRect/>
          <a:stretch/>
        </p:blipFill>
        <p:spPr>
          <a:xfrm>
            <a:off x="3945987" y="4080907"/>
            <a:ext cx="1026996" cy="1143671"/>
          </a:xfrm>
          <a:prstGeom prst="rect">
            <a:avLst/>
          </a:prstGeom>
          <a:noFill/>
          <a:ln>
            <a:noFill/>
          </a:ln>
        </p:spPr>
      </p:pic>
      <p:pic>
        <p:nvPicPr>
          <p:cNvPr id="212" name="Shape 212" descr="http://creditcard.taipeifubon.com.tw/bonus/export/sites/default/website/images/common/logo-taipei-fubon-bank.gif"/>
          <p:cNvPicPr preferRelativeResize="0"/>
          <p:nvPr/>
        </p:nvPicPr>
        <p:blipFill rotWithShape="1">
          <a:blip r:embed="rId22" cstate="print">
            <a:alphaModFix/>
          </a:blip>
          <a:srcRect l="3125" r="12500"/>
          <a:stretch/>
        </p:blipFill>
        <p:spPr>
          <a:xfrm>
            <a:off x="978956" y="5229200"/>
            <a:ext cx="1915875" cy="496317"/>
          </a:xfrm>
          <a:prstGeom prst="rect">
            <a:avLst/>
          </a:prstGeom>
          <a:noFill/>
          <a:ln>
            <a:noFill/>
          </a:ln>
          <a:effectLst>
            <a:outerShdw blurRad="88900" dist="50800" dir="1800000" algn="tl" rotWithShape="0">
              <a:srgbClr val="333333">
                <a:alpha val="29803"/>
              </a:srgbClr>
            </a:outerShdw>
          </a:effectLst>
        </p:spPr>
      </p:pic>
      <p:pic>
        <p:nvPicPr>
          <p:cNvPr id="213" name="Shape 213" descr="龍騰出行logo"/>
          <p:cNvPicPr preferRelativeResize="0"/>
          <p:nvPr/>
        </p:nvPicPr>
        <p:blipFill rotWithShape="1">
          <a:blip r:embed="rId23" cstate="print">
            <a:alphaModFix/>
          </a:blip>
          <a:srcRect r="42479" b="12770"/>
          <a:stretch/>
        </p:blipFill>
        <p:spPr>
          <a:xfrm>
            <a:off x="3363968" y="5301208"/>
            <a:ext cx="1528175" cy="327358"/>
          </a:xfrm>
          <a:prstGeom prst="rect">
            <a:avLst/>
          </a:prstGeom>
          <a:noFill/>
          <a:ln>
            <a:noFill/>
          </a:ln>
          <a:effectLst>
            <a:outerShdw blurRad="88900" dist="50800" dir="1800000" algn="tl" rotWithShape="0">
              <a:srgbClr val="333333">
                <a:alpha val="29803"/>
              </a:srgbClr>
            </a:outerShdw>
          </a:effectLst>
        </p:spPr>
      </p:pic>
      <p:pic>
        <p:nvPicPr>
          <p:cNvPr id="214" name="Shape 214"/>
          <p:cNvPicPr preferRelativeResize="0"/>
          <p:nvPr/>
        </p:nvPicPr>
        <p:blipFill rotWithShape="1">
          <a:blip r:embed="rId24" cstate="print">
            <a:alphaModFix/>
          </a:blip>
          <a:srcRect/>
          <a:stretch/>
        </p:blipFill>
        <p:spPr>
          <a:xfrm>
            <a:off x="7142627" y="4869160"/>
            <a:ext cx="1888029" cy="570699"/>
          </a:xfrm>
          <a:prstGeom prst="rect">
            <a:avLst/>
          </a:prstGeom>
          <a:noFill/>
          <a:ln>
            <a:noFill/>
          </a:ln>
        </p:spPr>
      </p:pic>
      <p:pic>
        <p:nvPicPr>
          <p:cNvPr id="215" name="Shape 215" descr="「肯驛國際」的圖片搜尋結果"/>
          <p:cNvPicPr preferRelativeResize="0"/>
          <p:nvPr/>
        </p:nvPicPr>
        <p:blipFill rotWithShape="1">
          <a:blip r:embed="rId25" cstate="print">
            <a:alphaModFix/>
          </a:blip>
          <a:srcRect/>
          <a:stretch/>
        </p:blipFill>
        <p:spPr>
          <a:xfrm>
            <a:off x="5012241" y="4800802"/>
            <a:ext cx="1732127" cy="1299096"/>
          </a:xfrm>
          <a:prstGeom prst="rect">
            <a:avLst/>
          </a:prstGeom>
          <a:noFill/>
          <a:ln>
            <a:noFill/>
          </a:ln>
        </p:spPr>
      </p:pic>
      <p:cxnSp>
        <p:nvCxnSpPr>
          <p:cNvPr id="216" name="Shape 216"/>
          <p:cNvCxnSpPr/>
          <p:nvPr/>
        </p:nvCxnSpPr>
        <p:spPr>
          <a:xfrm>
            <a:off x="1035936" y="2348880"/>
            <a:ext cx="5375115" cy="27976"/>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 xmlns:p14="http://schemas.microsoft.com/office/powerpoint/2010/main" val="234874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18845"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Adobe 繁黑體 Std B" pitchFamily="34" charset="-120"/>
                <a:ea typeface="Adobe 繁黑體 Std B" pitchFamily="34" charset="-120"/>
              </a:rPr>
              <a:t>標題二</a:t>
            </a:r>
            <a:endParaRPr lang="zh-CN" altLang="en-US" sz="3600" b="1" dirty="0">
              <a:solidFill>
                <a:schemeClr val="tx1">
                  <a:lumMod val="75000"/>
                  <a:lumOff val="25000"/>
                </a:schemeClr>
              </a:solidFill>
              <a:latin typeface="Adobe 繁黑體 Std B" pitchFamily="34" charset="-120"/>
              <a:ea typeface="Adobe 繁黑體 Std B" pitchFamily="34" charset="-120"/>
            </a:endParaRPr>
          </a:p>
        </p:txBody>
      </p:sp>
      <p:pic>
        <p:nvPicPr>
          <p:cNvPr id="5" name="圖片 4"/>
          <p:cNvPicPr>
            <a:picLocks noChangeAspect="1"/>
          </p:cNvPicPr>
          <p:nvPr/>
        </p:nvPicPr>
        <p:blipFill rotWithShape="1">
          <a:blip r:embed="rId2" cstate="print">
            <a:extLst>
              <a:ext uri="{28A0092B-C50C-407E-A947-70E740481C1C}">
                <a14:useLocalDpi xmlns="" xmlns:a14="http://schemas.microsoft.com/office/drawing/2010/main" val="0"/>
              </a:ext>
            </a:extLst>
          </a:blip>
          <a:srcRect l="6488" t="2064" r="7062" b="20896"/>
          <a:stretch/>
        </p:blipFill>
        <p:spPr>
          <a:xfrm>
            <a:off x="0" y="1"/>
            <a:ext cx="9906000" cy="6165304"/>
          </a:xfrm>
          <a:prstGeom prst="rect">
            <a:avLst/>
          </a:prstGeom>
        </p:spPr>
      </p:pic>
      <p:sp>
        <p:nvSpPr>
          <p:cNvPr id="6" name="平行四边形 1"/>
          <p:cNvSpPr/>
          <p:nvPr/>
        </p:nvSpPr>
        <p:spPr>
          <a:xfrm>
            <a:off x="704528" y="1698786"/>
            <a:ext cx="6077022" cy="2911151"/>
          </a:xfrm>
          <a:prstGeom prst="parallelogram">
            <a:avLst>
              <a:gd name="adj" fmla="val 11966"/>
            </a:avLst>
          </a:prstGeom>
          <a:solidFill>
            <a:srgbClr val="000000">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7" name="矩形 6"/>
          <p:cNvSpPr/>
          <p:nvPr/>
        </p:nvSpPr>
        <p:spPr>
          <a:xfrm>
            <a:off x="2072680" y="2821043"/>
            <a:ext cx="3690422" cy="584775"/>
          </a:xfrm>
          <a:prstGeom prst="rect">
            <a:avLst/>
          </a:prstGeom>
        </p:spPr>
        <p:txBody>
          <a:bodyPr wrap="square">
            <a:spAutoFit/>
          </a:bodyPr>
          <a:lstStyle/>
          <a:p>
            <a:pPr algn="ctr"/>
            <a:r>
              <a:rPr kumimoji="1" lang="zh-TW" altLang="en-US" sz="3200" dirty="0" smtClean="0">
                <a:solidFill>
                  <a:srgbClr val="FFFFFF"/>
                </a:solidFill>
                <a:latin typeface="FZYaoTi" panose="02010601030101010101" pitchFamily="2" charset="-122"/>
                <a:ea typeface="FZYaoTi" panose="02010601030101010101" pitchFamily="2" charset="-122"/>
              </a:rPr>
              <a:t>服務流程説明</a:t>
            </a:r>
            <a:endParaRPr kumimoji="1" lang="en-US" altLang="zh-TW" sz="3200" dirty="0" smtClean="0">
              <a:solidFill>
                <a:srgbClr val="FFFFFF"/>
              </a:solidFill>
              <a:latin typeface="FZYaoTi" panose="02010601030101010101" pitchFamily="2" charset="-122"/>
              <a:ea typeface="FZYaoTi" panose="02010601030101010101" pitchFamily="2" charset="-122"/>
            </a:endParaRPr>
          </a:p>
        </p:txBody>
      </p:sp>
      <p:sp>
        <p:nvSpPr>
          <p:cNvPr id="8" name="平行四边形 2"/>
          <p:cNvSpPr/>
          <p:nvPr/>
        </p:nvSpPr>
        <p:spPr>
          <a:xfrm>
            <a:off x="215178" y="1175487"/>
            <a:ext cx="2576481" cy="1234244"/>
          </a:xfrm>
          <a:prstGeom prst="parallelogram">
            <a:avLst>
              <a:gd name="adj" fmla="val 23519"/>
            </a:avLst>
          </a:prstGeom>
          <a:solidFill>
            <a:srgbClr val="00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6400" b="1" dirty="0" smtClean="0"/>
              <a:t>0</a:t>
            </a:r>
            <a:r>
              <a:rPr kumimoji="1" lang="en-US" altLang="zh-TW" sz="6400" b="1" dirty="0" smtClean="0">
                <a:solidFill>
                  <a:srgbClr val="D2A66C"/>
                </a:solidFill>
              </a:rPr>
              <a:t>2</a:t>
            </a:r>
            <a:endParaRPr kumimoji="1" lang="zh-CN" altLang="en-US" sz="6400" b="1" dirty="0">
              <a:solidFill>
                <a:srgbClr val="D2A66C"/>
              </a:solidFill>
            </a:endParaRPr>
          </a:p>
        </p:txBody>
      </p:sp>
    </p:spTree>
    <p:extLst>
      <p:ext uri="{BB962C8B-B14F-4D97-AF65-F5344CB8AC3E}">
        <p14:creationId xmlns="" xmlns:p14="http://schemas.microsoft.com/office/powerpoint/2010/main" val="2492609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18845"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服務流程</a:t>
            </a:r>
            <a:r>
              <a:rPr lang="en-US" altLang="zh-TW" sz="3600" b="1" dirty="0" smtClean="0">
                <a:solidFill>
                  <a:schemeClr val="tx1">
                    <a:lumMod val="75000"/>
                    <a:lumOff val="25000"/>
                  </a:schemeClr>
                </a:solidFill>
                <a:latin typeface="FZYaoTi" panose="02010601030101010101" pitchFamily="2" charset="-122"/>
                <a:ea typeface="FZYaoTi" panose="02010601030101010101" pitchFamily="2" charset="-122"/>
              </a:rPr>
              <a:t>-</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預約</a:t>
            </a:r>
            <a:endParaRPr lang="zh-CN"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6" name="矩形 5"/>
          <p:cNvSpPr/>
          <p:nvPr/>
        </p:nvSpPr>
        <p:spPr>
          <a:xfrm>
            <a:off x="2003347" y="1844824"/>
            <a:ext cx="5040560" cy="864096"/>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7" name="矩形 6"/>
          <p:cNvSpPr/>
          <p:nvPr/>
        </p:nvSpPr>
        <p:spPr>
          <a:xfrm>
            <a:off x="2363387" y="1988840"/>
            <a:ext cx="1296144" cy="576064"/>
          </a:xfrm>
          <a:prstGeom prst="rect">
            <a:avLst/>
          </a:prstGeom>
          <a:no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預約服務</a:t>
            </a:r>
          </a:p>
        </p:txBody>
      </p:sp>
      <p:sp>
        <p:nvSpPr>
          <p:cNvPr id="8" name="文字方塊 7"/>
          <p:cNvSpPr txBox="1"/>
          <p:nvPr/>
        </p:nvSpPr>
        <p:spPr>
          <a:xfrm>
            <a:off x="3587523" y="1988840"/>
            <a:ext cx="4320480" cy="523220"/>
          </a:xfrm>
          <a:prstGeom prst="rect">
            <a:avLst/>
          </a:prstGeom>
          <a:noFill/>
        </p:spPr>
        <p:txBody>
          <a:bodyPr wrap="square" rtlCol="0">
            <a:spAutoFit/>
          </a:bodyPr>
          <a:lstStyle/>
          <a:p>
            <a:pPr marL="342900" indent="-342900" fontAlgn="base">
              <a:spcBef>
                <a:spcPct val="0"/>
              </a:spcBef>
              <a:spcAft>
                <a:spcPct val="0"/>
              </a:spcAft>
              <a:buFont typeface="Wingdings" pitchFamily="2" charset="2"/>
              <a:buAutoNum type="circleNumWdWhitePlain"/>
            </a:pP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電話預約</a:t>
            </a:r>
            <a:r>
              <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rPr>
              <a:t>/</a:t>
            </a: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窗口</a:t>
            </a:r>
            <a:r>
              <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rPr>
              <a:t>MAIL</a:t>
            </a: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預約</a:t>
            </a:r>
            <a:endPar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預約完成後發送「預約完成簡訊」</a:t>
            </a:r>
            <a:endPar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endParaRPr>
          </a:p>
        </p:txBody>
      </p:sp>
      <p:sp>
        <p:nvSpPr>
          <p:cNvPr id="10" name="任意多边形 9"/>
          <p:cNvSpPr/>
          <p:nvPr/>
        </p:nvSpPr>
        <p:spPr>
          <a:xfrm>
            <a:off x="1350959" y="1688228"/>
            <a:ext cx="1080000" cy="1080000"/>
          </a:xfrm>
          <a:custGeom>
            <a:avLst/>
            <a:gdLst>
              <a:gd name="connsiteX0" fmla="*/ 0 w 907512"/>
              <a:gd name="connsiteY0" fmla="*/ 453756 h 907512"/>
              <a:gd name="connsiteX1" fmla="*/ 453756 w 907512"/>
              <a:gd name="connsiteY1" fmla="*/ 0 h 907512"/>
              <a:gd name="connsiteX2" fmla="*/ 907512 w 907512"/>
              <a:gd name="connsiteY2" fmla="*/ 453756 h 907512"/>
              <a:gd name="connsiteX3" fmla="*/ 453756 w 907512"/>
              <a:gd name="connsiteY3" fmla="*/ 907512 h 907512"/>
              <a:gd name="connsiteX4" fmla="*/ 0 w 907512"/>
              <a:gd name="connsiteY4" fmla="*/ 453756 h 9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2" h="907512">
                <a:moveTo>
                  <a:pt x="0" y="453756"/>
                </a:moveTo>
                <a:cubicBezTo>
                  <a:pt x="0" y="203153"/>
                  <a:pt x="203153" y="0"/>
                  <a:pt x="453756" y="0"/>
                </a:cubicBezTo>
                <a:cubicBezTo>
                  <a:pt x="704359" y="0"/>
                  <a:pt x="907512" y="203153"/>
                  <a:pt x="907512" y="453756"/>
                </a:cubicBezTo>
                <a:cubicBezTo>
                  <a:pt x="907512" y="704359"/>
                  <a:pt x="704359" y="907512"/>
                  <a:pt x="453756" y="907512"/>
                </a:cubicBezTo>
                <a:cubicBezTo>
                  <a:pt x="203153" y="907512"/>
                  <a:pt x="0" y="704359"/>
                  <a:pt x="0" y="453756"/>
                </a:cubicBezTo>
                <a:close/>
              </a:path>
            </a:pathLst>
          </a:custGeom>
          <a:solidFill>
            <a:srgbClr val="E6CDAD"/>
          </a:solidFill>
          <a:ln w="25400" cap="flat" cmpd="sng" algn="ctr">
            <a:solidFill>
              <a:srgbClr val="FFFFFF">
                <a:hueOff val="0"/>
                <a:satOff val="0"/>
                <a:lumOff val="0"/>
                <a:alphaOff val="0"/>
              </a:srgbClr>
            </a:solidFill>
            <a:prstDash val="solid"/>
          </a:ln>
          <a:effectLst/>
        </p:spPr>
        <p:txBody>
          <a:bodyPr spcFirstLastPara="0" vert="horz" wrap="square" lIns="185669" tIns="185669" rIns="185669" bIns="185669" numCol="1" spcCol="1270" anchor="ctr" anchorCtr="0">
            <a:noAutofit/>
          </a:bodyPr>
          <a:lstStyle/>
          <a:p>
            <a:pPr marL="0" marR="0" lvl="0" indent="0" algn="ctr" defTabSz="592652" eaLnBrk="1" fontAlgn="base" latinLnBrk="0" hangingPunct="1">
              <a:lnSpc>
                <a:spcPct val="90000"/>
              </a:lnSpc>
              <a:spcBef>
                <a:spcPct val="0"/>
              </a:spcBef>
              <a:spcAft>
                <a:spcPct val="35000"/>
              </a:spcAft>
              <a:buClrTx/>
              <a:buSzTx/>
              <a:buFontTx/>
              <a:buNone/>
              <a:tabLst/>
              <a:defRPr/>
            </a:pPr>
            <a:endParaRPr kumimoji="0" lang="zh-CN" altLang="en-US" sz="1333" b="0" i="0" u="none" strike="noStrike" kern="0" cap="none" spc="0" normalizeH="0" baseline="0" noProof="0" dirty="0" smtClean="0">
              <a:ln>
                <a:noFill/>
              </a:ln>
              <a:solidFill>
                <a:srgbClr val="FFFFFF"/>
              </a:solidFill>
              <a:effectLst/>
              <a:uLnTx/>
              <a:uFillTx/>
              <a:latin typeface="Arial"/>
              <a:ea typeface="微軟正黑體"/>
              <a:cs typeface="+mn-cs"/>
            </a:endParaRPr>
          </a:p>
        </p:txBody>
      </p:sp>
      <p:pic>
        <p:nvPicPr>
          <p:cNvPr id="11" name="Picture 2" descr="C:\Users\christie1000\Downloads\telemarketer.png"/>
          <p:cNvPicPr>
            <a:picLocks noChangeAspect="1" noChangeArrowheads="1"/>
          </p:cNvPicPr>
          <p:nvPr/>
        </p:nvPicPr>
        <p:blipFill>
          <a:blip r:embed="rId2" cstate="print"/>
          <a:srcRect/>
          <a:stretch>
            <a:fillRect/>
          </a:stretch>
        </p:blipFill>
        <p:spPr bwMode="auto">
          <a:xfrm>
            <a:off x="1445763" y="1760236"/>
            <a:ext cx="864096" cy="864096"/>
          </a:xfrm>
          <a:prstGeom prst="rect">
            <a:avLst/>
          </a:prstGeom>
          <a:noFill/>
        </p:spPr>
      </p:pic>
      <p:sp>
        <p:nvSpPr>
          <p:cNvPr id="12" name="矩形 11"/>
          <p:cNvSpPr/>
          <p:nvPr/>
        </p:nvSpPr>
        <p:spPr>
          <a:xfrm>
            <a:off x="1439983" y="2708920"/>
            <a:ext cx="864096" cy="288032"/>
          </a:xfrm>
          <a:prstGeom prst="rect">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rPr>
              <a:t>客服</a:t>
            </a:r>
          </a:p>
        </p:txBody>
      </p:sp>
      <p:sp>
        <p:nvSpPr>
          <p:cNvPr id="14" name="矩形 13"/>
          <p:cNvSpPr/>
          <p:nvPr/>
        </p:nvSpPr>
        <p:spPr>
          <a:xfrm>
            <a:off x="2367703" y="3441580"/>
            <a:ext cx="6295876" cy="995532"/>
          </a:xfrm>
          <a:prstGeom prst="rect">
            <a:avLst/>
          </a:prstGeom>
          <a:solidFill>
            <a:srgbClr val="F2ECE1"/>
          </a:solidFill>
          <a:ln w="25400" cap="flat" cmpd="sng" algn="ctr">
            <a:solidFill>
              <a:srgbClr val="D2A66C"/>
            </a:solidFill>
            <a:prstDash val="solid"/>
          </a:ln>
          <a:effectLst/>
        </p:spPr>
        <p:txBody>
          <a:bodyPr spcFirstLastPara="0" vert="horz" wrap="square" lIns="185669" tIns="185669" rIns="185669" bIns="185669" numCol="1" spcCol="1270" anchor="ctr" anchorCtr="0">
            <a:noAutofit/>
          </a:bodyPr>
          <a:lstStyle/>
          <a:p>
            <a:pPr algn="ctr" defTabSz="592652" fontAlgn="base">
              <a:lnSpc>
                <a:spcPct val="90000"/>
              </a:lnSpc>
              <a:spcBef>
                <a:spcPct val="0"/>
              </a:spcBef>
              <a:spcAft>
                <a:spcPct val="35000"/>
              </a:spcAft>
            </a:pPr>
            <a:endParaRPr lang="zh-TW" altLang="en-US" sz="1333" kern="0" dirty="0">
              <a:solidFill>
                <a:srgbClr val="FFFFFF"/>
              </a:solidFill>
              <a:latin typeface="Arial"/>
              <a:ea typeface="微軟正黑體"/>
            </a:endParaRPr>
          </a:p>
        </p:txBody>
      </p:sp>
      <p:sp>
        <p:nvSpPr>
          <p:cNvPr id="15" name="矩形 14"/>
          <p:cNvSpPr/>
          <p:nvPr/>
        </p:nvSpPr>
        <p:spPr>
          <a:xfrm>
            <a:off x="2616378" y="3657604"/>
            <a:ext cx="1432947" cy="576064"/>
          </a:xfrm>
          <a:prstGeom prst="rect">
            <a:avLst/>
          </a:prstGeom>
          <a:noFill/>
          <a:ln w="25400" cap="flat" cmpd="sng" algn="ctr">
            <a:noFill/>
            <a:prstDash val="solid"/>
          </a:ln>
          <a:effectLst/>
        </p:spPr>
        <p:txBody>
          <a:bodyPr spcFirstLastPara="0" vert="horz" wrap="square" lIns="185669" tIns="185669" rIns="185669" bIns="185669" numCol="1" spcCol="1270" anchor="ctr" anchorCtr="0">
            <a:noAutofit/>
          </a:bodyPr>
          <a:lstStyle/>
          <a:p>
            <a:pPr algn="ctr" defTabSz="592652" fontAlgn="base">
              <a:lnSpc>
                <a:spcPct val="90000"/>
              </a:lnSpc>
              <a:spcBef>
                <a:spcPct val="0"/>
              </a:spcBef>
              <a:spcAft>
                <a:spcPct val="35000"/>
              </a:spcAft>
            </a:pPr>
            <a:r>
              <a:rPr lang="zh-TW" altLang="en-US" sz="2000" kern="0" dirty="0">
                <a:solidFill>
                  <a:schemeClr val="bg1">
                    <a:lumMod val="50000"/>
                  </a:schemeClr>
                </a:solidFill>
                <a:latin typeface="FZYaoTi" panose="02010601030101010101" pitchFamily="2" charset="-122"/>
                <a:ea typeface="FZYaoTi" panose="02010601030101010101" pitchFamily="2" charset="-122"/>
              </a:rPr>
              <a:t>車輛安排</a:t>
            </a:r>
          </a:p>
        </p:txBody>
      </p:sp>
      <p:sp>
        <p:nvSpPr>
          <p:cNvPr id="16" name="任意多边形 9"/>
          <p:cNvSpPr/>
          <p:nvPr/>
        </p:nvSpPr>
        <p:spPr>
          <a:xfrm>
            <a:off x="1715315" y="3356992"/>
            <a:ext cx="1080000" cy="1080000"/>
          </a:xfrm>
          <a:custGeom>
            <a:avLst/>
            <a:gdLst>
              <a:gd name="connsiteX0" fmla="*/ 0 w 907512"/>
              <a:gd name="connsiteY0" fmla="*/ 453756 h 907512"/>
              <a:gd name="connsiteX1" fmla="*/ 453756 w 907512"/>
              <a:gd name="connsiteY1" fmla="*/ 0 h 907512"/>
              <a:gd name="connsiteX2" fmla="*/ 907512 w 907512"/>
              <a:gd name="connsiteY2" fmla="*/ 453756 h 907512"/>
              <a:gd name="connsiteX3" fmla="*/ 453756 w 907512"/>
              <a:gd name="connsiteY3" fmla="*/ 907512 h 907512"/>
              <a:gd name="connsiteX4" fmla="*/ 0 w 907512"/>
              <a:gd name="connsiteY4" fmla="*/ 453756 h 9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2" h="907512">
                <a:moveTo>
                  <a:pt x="0" y="453756"/>
                </a:moveTo>
                <a:cubicBezTo>
                  <a:pt x="0" y="203153"/>
                  <a:pt x="203153" y="0"/>
                  <a:pt x="453756" y="0"/>
                </a:cubicBezTo>
                <a:cubicBezTo>
                  <a:pt x="704359" y="0"/>
                  <a:pt x="907512" y="203153"/>
                  <a:pt x="907512" y="453756"/>
                </a:cubicBezTo>
                <a:cubicBezTo>
                  <a:pt x="907512" y="704359"/>
                  <a:pt x="704359" y="907512"/>
                  <a:pt x="453756" y="907512"/>
                </a:cubicBezTo>
                <a:cubicBezTo>
                  <a:pt x="203153" y="907512"/>
                  <a:pt x="0" y="704359"/>
                  <a:pt x="0" y="453756"/>
                </a:cubicBezTo>
                <a:close/>
              </a:path>
            </a:pathLst>
          </a:custGeom>
          <a:solidFill>
            <a:srgbClr val="E6CDAD"/>
          </a:solidFill>
          <a:ln w="25400" cap="flat" cmpd="sng" algn="ctr">
            <a:solidFill>
              <a:srgbClr val="FFFFFF">
                <a:hueOff val="0"/>
                <a:satOff val="0"/>
                <a:lumOff val="0"/>
                <a:alphaOff val="0"/>
              </a:srgbClr>
            </a:solidFill>
            <a:prstDash val="solid"/>
          </a:ln>
          <a:effectLst/>
        </p:spPr>
        <p:txBody>
          <a:bodyPr spcFirstLastPara="0" vert="horz" wrap="square" lIns="185669" tIns="185669" rIns="185669" bIns="185669" numCol="1" spcCol="1270" anchor="ctr" anchorCtr="0">
            <a:noAutofit/>
          </a:bodyPr>
          <a:lstStyle/>
          <a:p>
            <a:pPr algn="ctr" defTabSz="592652" fontAlgn="base">
              <a:lnSpc>
                <a:spcPct val="90000"/>
              </a:lnSpc>
              <a:spcBef>
                <a:spcPct val="0"/>
              </a:spcBef>
              <a:spcAft>
                <a:spcPct val="35000"/>
              </a:spcAft>
            </a:pPr>
            <a:endParaRPr lang="zh-CN" altLang="en-US" sz="1333" kern="0" dirty="0">
              <a:solidFill>
                <a:srgbClr val="FFFFFF"/>
              </a:solidFill>
              <a:latin typeface="Arial"/>
              <a:ea typeface="微軟正黑體"/>
            </a:endParaRPr>
          </a:p>
        </p:txBody>
      </p:sp>
      <p:sp>
        <p:nvSpPr>
          <p:cNvPr id="17" name="矩形 16"/>
          <p:cNvSpPr/>
          <p:nvPr/>
        </p:nvSpPr>
        <p:spPr>
          <a:xfrm>
            <a:off x="1732207" y="4377684"/>
            <a:ext cx="1063104" cy="275452"/>
          </a:xfrm>
          <a:prstGeom prst="rect">
            <a:avLst/>
          </a:prstGeom>
          <a:solidFill>
            <a:srgbClr val="D2A66C"/>
          </a:solidFill>
          <a:ln w="25400" cap="flat" cmpd="sng" algn="ctr">
            <a:noFill/>
            <a:prstDash val="solid"/>
          </a:ln>
          <a:effectLst/>
        </p:spPr>
        <p:txBody>
          <a:bodyPr rtlCol="0" anchor="ctr"/>
          <a:lstStyle/>
          <a:p>
            <a:pPr algn="ctr" fontAlgn="base">
              <a:spcBef>
                <a:spcPct val="0"/>
              </a:spcBef>
              <a:spcAft>
                <a:spcPct val="0"/>
              </a:spcAft>
            </a:pPr>
            <a:r>
              <a:rPr lang="zh-TW" altLang="en-US" sz="1600" kern="0" dirty="0" smtClean="0">
                <a:solidFill>
                  <a:srgbClr val="FFFFFF"/>
                </a:solidFill>
                <a:latin typeface="Arial"/>
                <a:ea typeface="微軟正黑體"/>
              </a:rPr>
              <a:t>行控中心</a:t>
            </a:r>
            <a:endParaRPr lang="zh-TW" altLang="en-US" sz="1600" kern="0" dirty="0">
              <a:solidFill>
                <a:srgbClr val="FFFFFF"/>
              </a:solidFill>
              <a:latin typeface="Arial"/>
              <a:ea typeface="微軟正黑體"/>
            </a:endParaRPr>
          </a:p>
        </p:txBody>
      </p:sp>
      <p:sp>
        <p:nvSpPr>
          <p:cNvPr id="18" name="向下箭號 17"/>
          <p:cNvSpPr/>
          <p:nvPr/>
        </p:nvSpPr>
        <p:spPr>
          <a:xfrm>
            <a:off x="4688851" y="2806328"/>
            <a:ext cx="288032" cy="576064"/>
          </a:xfrm>
          <a:prstGeom prst="downArrow">
            <a:avLst/>
          </a:prstGeom>
          <a:solidFill>
            <a:srgbClr val="000000"/>
          </a:solidFill>
          <a:ln w="25400" cap="flat" cmpd="sng" algn="ctr">
            <a:solidFill>
              <a:srgbClr val="00000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pic>
        <p:nvPicPr>
          <p:cNvPr id="19" name="Picture 6" descr="C:\Users\christie1000\Downloads\server-to-client.png"/>
          <p:cNvPicPr>
            <a:picLocks noChangeAspect="1" noChangeArrowheads="1"/>
          </p:cNvPicPr>
          <p:nvPr/>
        </p:nvPicPr>
        <p:blipFill>
          <a:blip r:embed="rId3" cstate="print"/>
          <a:srcRect/>
          <a:stretch>
            <a:fillRect/>
          </a:stretch>
        </p:blipFill>
        <p:spPr bwMode="auto">
          <a:xfrm>
            <a:off x="1946374" y="3580800"/>
            <a:ext cx="704512" cy="704511"/>
          </a:xfrm>
          <a:prstGeom prst="rect">
            <a:avLst/>
          </a:prstGeom>
          <a:noFill/>
        </p:spPr>
      </p:pic>
      <p:sp>
        <p:nvSpPr>
          <p:cNvPr id="20" name="文字方塊 19"/>
          <p:cNvSpPr txBox="1"/>
          <p:nvPr/>
        </p:nvSpPr>
        <p:spPr>
          <a:xfrm>
            <a:off x="3947563" y="3483005"/>
            <a:ext cx="4968552" cy="954107"/>
          </a:xfrm>
          <a:prstGeom prst="rect">
            <a:avLst/>
          </a:prstGeom>
          <a:noFill/>
        </p:spPr>
        <p:txBody>
          <a:bodyPr wrap="square" rtlCol="0">
            <a:spAutoFit/>
          </a:bodyPr>
          <a:lstStyle/>
          <a:p>
            <a:pPr marL="342900" indent="-342900" fontAlgn="base">
              <a:spcBef>
                <a:spcPct val="0"/>
              </a:spcBef>
              <a:spcAft>
                <a:spcPct val="0"/>
              </a:spcAft>
              <a:buFont typeface="Wingdings" pitchFamily="2" charset="2"/>
              <a:buAutoNum type="circleNumWdWhitePlain"/>
            </a:pP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安排</a:t>
            </a:r>
            <a:r>
              <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rPr>
              <a:t>10</a:t>
            </a: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年內車齡車輛</a:t>
            </a:r>
            <a:endParaRPr lang="en-US" altLang="zh-TW" sz="1200" dirty="0" smtClean="0">
              <a:solidFill>
                <a:srgbClr val="000000"/>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安排服務經驗</a:t>
            </a:r>
            <a:r>
              <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rPr>
              <a:t>30</a:t>
            </a: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趟次以上司機提供接</a:t>
            </a:r>
            <a:r>
              <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rPr>
              <a:t>/</a:t>
            </a: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送機服務</a:t>
            </a:r>
            <a:endPar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400" dirty="0" smtClean="0">
                <a:solidFill>
                  <a:srgbClr val="000000">
                    <a:lumMod val="65000"/>
                    <a:lumOff val="35000"/>
                  </a:srgbClr>
                </a:solidFill>
                <a:latin typeface="STXihei" panose="02010600040101010101" pitchFamily="2" charset="-122"/>
                <a:ea typeface="STXihei" panose="02010600040101010101" pitchFamily="2" charset="-122"/>
              </a:rPr>
              <a:t>發送「司機資料簡訊」給客戶</a:t>
            </a:r>
            <a:endParaRPr lang="en-US" altLang="zh-TW" sz="14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pPr>
            <a:r>
              <a:rPr lang="en-US" altLang="zh-TW" sz="1200" dirty="0" smtClean="0">
                <a:solidFill>
                  <a:srgbClr val="000000">
                    <a:lumMod val="65000"/>
                    <a:lumOff val="35000"/>
                  </a:srgbClr>
                </a:solidFill>
                <a:latin typeface="STXihei" panose="02010600040101010101" pitchFamily="2" charset="-122"/>
                <a:ea typeface="STXihei" panose="02010600040101010101" pitchFamily="2" charset="-122"/>
              </a:rPr>
              <a:t>(</a:t>
            </a:r>
            <a:r>
              <a:rPr lang="zh-TW" altLang="en-US" sz="1200" dirty="0" smtClean="0">
                <a:solidFill>
                  <a:srgbClr val="000000">
                    <a:lumMod val="65000"/>
                    <a:lumOff val="35000"/>
                  </a:srgbClr>
                </a:solidFill>
                <a:latin typeface="STXihei" panose="02010600040101010101" pitchFamily="2" charset="-122"/>
                <a:ea typeface="STXihei" panose="02010600040101010101" pitchFamily="2" charset="-122"/>
              </a:rPr>
              <a:t>送機服務前天晚上</a:t>
            </a:r>
            <a:r>
              <a:rPr lang="en-US" altLang="zh-TW" sz="1200" dirty="0" smtClean="0">
                <a:solidFill>
                  <a:srgbClr val="000000">
                    <a:lumMod val="65000"/>
                    <a:lumOff val="35000"/>
                  </a:srgbClr>
                </a:solidFill>
                <a:latin typeface="STXihei" panose="02010600040101010101" pitchFamily="2" charset="-122"/>
                <a:ea typeface="STXihei" panose="02010600040101010101" pitchFamily="2" charset="-122"/>
              </a:rPr>
              <a:t>6</a:t>
            </a:r>
            <a:r>
              <a:rPr lang="zh-TW" altLang="en-US" sz="1200" dirty="0" smtClean="0">
                <a:solidFill>
                  <a:srgbClr val="000000">
                    <a:lumMod val="65000"/>
                    <a:lumOff val="35000"/>
                  </a:srgbClr>
                </a:solidFill>
                <a:latin typeface="STXihei" panose="02010600040101010101" pitchFamily="2" charset="-122"/>
                <a:ea typeface="STXihei" panose="02010600040101010101" pitchFamily="2" charset="-122"/>
              </a:rPr>
              <a:t>點後</a:t>
            </a:r>
            <a:r>
              <a:rPr lang="en-US" altLang="zh-TW" sz="1200" dirty="0" smtClean="0">
                <a:solidFill>
                  <a:srgbClr val="000000">
                    <a:lumMod val="65000"/>
                    <a:lumOff val="35000"/>
                  </a:srgbClr>
                </a:solidFill>
                <a:latin typeface="STXihei" panose="02010600040101010101" pitchFamily="2" charset="-122"/>
                <a:ea typeface="STXihei" panose="02010600040101010101" pitchFamily="2" charset="-122"/>
              </a:rPr>
              <a:t>/</a:t>
            </a:r>
            <a:r>
              <a:rPr lang="zh-TW" altLang="en-US" sz="1200" dirty="0" smtClean="0">
                <a:solidFill>
                  <a:srgbClr val="000000">
                    <a:lumMod val="65000"/>
                    <a:lumOff val="35000"/>
                  </a:srgbClr>
                </a:solidFill>
                <a:latin typeface="STXihei" panose="02010600040101010101" pitchFamily="2" charset="-122"/>
                <a:ea typeface="STXihei" panose="02010600040101010101" pitchFamily="2" charset="-122"/>
              </a:rPr>
              <a:t>接機服務抵達前</a:t>
            </a:r>
            <a:r>
              <a:rPr lang="en-US" altLang="zh-TW" sz="1200" dirty="0" smtClean="0">
                <a:solidFill>
                  <a:srgbClr val="000000">
                    <a:lumMod val="65000"/>
                    <a:lumOff val="35000"/>
                  </a:srgbClr>
                </a:solidFill>
                <a:latin typeface="STXihei" panose="02010600040101010101" pitchFamily="2" charset="-122"/>
                <a:ea typeface="STXihei" panose="02010600040101010101" pitchFamily="2" charset="-122"/>
              </a:rPr>
              <a:t>6</a:t>
            </a:r>
            <a:r>
              <a:rPr lang="zh-TW" altLang="en-US" sz="1200" dirty="0" smtClean="0">
                <a:solidFill>
                  <a:srgbClr val="000000">
                    <a:lumMod val="65000"/>
                    <a:lumOff val="35000"/>
                  </a:srgbClr>
                </a:solidFill>
                <a:latin typeface="STXihei" panose="02010600040101010101" pitchFamily="2" charset="-122"/>
                <a:ea typeface="STXihei" panose="02010600040101010101" pitchFamily="2" charset="-122"/>
              </a:rPr>
              <a:t>小時</a:t>
            </a:r>
            <a:r>
              <a:rPr lang="en-US" altLang="zh-TW" sz="1200" dirty="0" smtClean="0">
                <a:solidFill>
                  <a:srgbClr val="000000">
                    <a:lumMod val="65000"/>
                    <a:lumOff val="35000"/>
                  </a:srgbClr>
                </a:solidFill>
                <a:latin typeface="STXihei" panose="02010600040101010101" pitchFamily="2" charset="-122"/>
                <a:ea typeface="STXihei" panose="02010600040101010101" pitchFamily="2" charset="-122"/>
              </a:rPr>
              <a:t>)</a:t>
            </a:r>
          </a:p>
        </p:txBody>
      </p:sp>
      <p:sp>
        <p:nvSpPr>
          <p:cNvPr id="21" name="文字方塊 20"/>
          <p:cNvSpPr txBox="1"/>
          <p:nvPr/>
        </p:nvSpPr>
        <p:spPr>
          <a:xfrm>
            <a:off x="512387" y="5136410"/>
            <a:ext cx="8928992" cy="646331"/>
          </a:xfrm>
          <a:prstGeom prst="rect">
            <a:avLst/>
          </a:prstGeom>
          <a:noFill/>
        </p:spPr>
        <p:txBody>
          <a:bodyPr wrap="square" rtlCol="0">
            <a:spAutoFit/>
          </a:bodyPr>
          <a:lstStyle/>
          <a:p>
            <a:pPr algn="ctr" fontAlgn="base">
              <a:lnSpc>
                <a:spcPct val="150000"/>
              </a:lnSpc>
              <a:spcBef>
                <a:spcPct val="0"/>
              </a:spcBef>
              <a:spcAft>
                <a:spcPct val="0"/>
              </a:spcAft>
            </a:pPr>
            <a:r>
              <a:rPr lang="en-US" altLang="zh-TW" sz="2400" b="1" dirty="0" smtClean="0">
                <a:solidFill>
                  <a:schemeClr val="bg1">
                    <a:lumMod val="50000"/>
                  </a:schemeClr>
                </a:solidFill>
                <a:latin typeface="FZYaoTi" panose="02010601030101010101" pitchFamily="2" charset="-122"/>
                <a:ea typeface="FZYaoTi" panose="02010601030101010101" pitchFamily="2" charset="-122"/>
              </a:rPr>
              <a:t>-</a:t>
            </a:r>
            <a:r>
              <a:rPr lang="zh-TW" altLang="en-US" sz="2400" b="1" dirty="0" smtClean="0">
                <a:solidFill>
                  <a:schemeClr val="bg1">
                    <a:lumMod val="50000"/>
                  </a:schemeClr>
                </a:solidFill>
                <a:latin typeface="FZYaoTi" panose="02010601030101010101" pitchFamily="2" charset="-122"/>
                <a:ea typeface="FZYaoTi" panose="02010601030101010101" pitchFamily="2" charset="-122"/>
              </a:rPr>
              <a:t>標準化服務流程，享受高品質、專業、尊榮的接送服務</a:t>
            </a:r>
            <a:r>
              <a:rPr lang="en-US" altLang="zh-TW" sz="2400" b="1" dirty="0" smtClean="0">
                <a:solidFill>
                  <a:schemeClr val="bg1">
                    <a:lumMod val="50000"/>
                  </a:schemeClr>
                </a:solidFill>
                <a:latin typeface="FZYaoTi" panose="02010601030101010101" pitchFamily="2" charset="-122"/>
                <a:ea typeface="FZYaoTi" panose="02010601030101010101" pitchFamily="2" charset="-122"/>
              </a:rPr>
              <a:t>-</a:t>
            </a:r>
            <a:endParaRPr lang="zh-TW" altLang="en-US" sz="2400" b="1" dirty="0">
              <a:solidFill>
                <a:schemeClr val="bg1">
                  <a:lumMod val="50000"/>
                </a:schemeClr>
              </a:solidFill>
              <a:latin typeface="FZYaoTi" panose="02010601030101010101" pitchFamily="2" charset="-122"/>
              <a:ea typeface="FZYaoTi" panose="02010601030101010101" pitchFamily="2" charset="-122"/>
            </a:endParaRPr>
          </a:p>
        </p:txBody>
      </p:sp>
    </p:spTree>
    <p:extLst>
      <p:ext uri="{BB962C8B-B14F-4D97-AF65-F5344CB8AC3E}">
        <p14:creationId xmlns="" xmlns:p14="http://schemas.microsoft.com/office/powerpoint/2010/main" val="734625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18845" y="215452"/>
            <a:ext cx="7188201" cy="646331"/>
          </a:xfrm>
          <a:prstGeom prst="rect">
            <a:avLst/>
          </a:prstGeom>
        </p:spPr>
        <p:txBody>
          <a:bodyPr wrap="square">
            <a:spAutoFit/>
          </a:bodyPr>
          <a:lstStyle/>
          <a:p>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服務流程</a:t>
            </a:r>
            <a:r>
              <a:rPr lang="en-US" altLang="zh-TW" sz="3600" b="1" dirty="0">
                <a:solidFill>
                  <a:schemeClr val="tx1">
                    <a:lumMod val="75000"/>
                    <a:lumOff val="25000"/>
                  </a:schemeClr>
                </a:solidFill>
                <a:latin typeface="FZYaoTi" panose="02010601030101010101" pitchFamily="2" charset="-122"/>
                <a:ea typeface="FZYaoTi" panose="02010601030101010101" pitchFamily="2" charset="-122"/>
              </a:rPr>
              <a:t>-</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接送當日</a:t>
            </a:r>
          </a:p>
        </p:txBody>
      </p:sp>
      <p:sp>
        <p:nvSpPr>
          <p:cNvPr id="21" name="矩形 20"/>
          <p:cNvSpPr/>
          <p:nvPr/>
        </p:nvSpPr>
        <p:spPr>
          <a:xfrm>
            <a:off x="1856656" y="2132856"/>
            <a:ext cx="6408712" cy="3024336"/>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22" name="任意多边形 9"/>
          <p:cNvSpPr/>
          <p:nvPr/>
        </p:nvSpPr>
        <p:spPr>
          <a:xfrm>
            <a:off x="1208584" y="3068960"/>
            <a:ext cx="1080000" cy="1080000"/>
          </a:xfrm>
          <a:custGeom>
            <a:avLst/>
            <a:gdLst>
              <a:gd name="connsiteX0" fmla="*/ 0 w 907512"/>
              <a:gd name="connsiteY0" fmla="*/ 453756 h 907512"/>
              <a:gd name="connsiteX1" fmla="*/ 453756 w 907512"/>
              <a:gd name="connsiteY1" fmla="*/ 0 h 907512"/>
              <a:gd name="connsiteX2" fmla="*/ 907512 w 907512"/>
              <a:gd name="connsiteY2" fmla="*/ 453756 h 907512"/>
              <a:gd name="connsiteX3" fmla="*/ 453756 w 907512"/>
              <a:gd name="connsiteY3" fmla="*/ 907512 h 907512"/>
              <a:gd name="connsiteX4" fmla="*/ 0 w 907512"/>
              <a:gd name="connsiteY4" fmla="*/ 453756 h 9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2" h="907512">
                <a:moveTo>
                  <a:pt x="0" y="453756"/>
                </a:moveTo>
                <a:cubicBezTo>
                  <a:pt x="0" y="203153"/>
                  <a:pt x="203153" y="0"/>
                  <a:pt x="453756" y="0"/>
                </a:cubicBezTo>
                <a:cubicBezTo>
                  <a:pt x="704359" y="0"/>
                  <a:pt x="907512" y="203153"/>
                  <a:pt x="907512" y="453756"/>
                </a:cubicBezTo>
                <a:cubicBezTo>
                  <a:pt x="907512" y="704359"/>
                  <a:pt x="704359" y="907512"/>
                  <a:pt x="453756" y="907512"/>
                </a:cubicBezTo>
                <a:cubicBezTo>
                  <a:pt x="203153" y="907512"/>
                  <a:pt x="0" y="704359"/>
                  <a:pt x="0" y="453756"/>
                </a:cubicBezTo>
                <a:close/>
              </a:path>
            </a:pathLst>
          </a:custGeom>
          <a:solidFill>
            <a:srgbClr val="E6CDAD"/>
          </a:solidFill>
          <a:ln w="25400" cap="flat" cmpd="sng" algn="ctr">
            <a:solidFill>
              <a:srgbClr val="FFFFFF">
                <a:hueOff val="0"/>
                <a:satOff val="0"/>
                <a:lumOff val="0"/>
                <a:alphaOff val="0"/>
              </a:srgbClr>
            </a:solidFill>
            <a:prstDash val="solid"/>
          </a:ln>
          <a:effectLst/>
        </p:spPr>
        <p:txBody>
          <a:bodyPr spcFirstLastPara="0" vert="horz" wrap="square" lIns="185669" tIns="185669" rIns="185669" bIns="185669" numCol="1" spcCol="1270" anchor="ctr" anchorCtr="0">
            <a:noAutofit/>
          </a:bodyPr>
          <a:lstStyle/>
          <a:p>
            <a:pPr marL="0" marR="0" lvl="0" indent="0" algn="ctr" defTabSz="592652" eaLnBrk="1" fontAlgn="base" latinLnBrk="0" hangingPunct="1">
              <a:lnSpc>
                <a:spcPct val="90000"/>
              </a:lnSpc>
              <a:spcBef>
                <a:spcPct val="0"/>
              </a:spcBef>
              <a:spcAft>
                <a:spcPct val="35000"/>
              </a:spcAft>
              <a:buClrTx/>
              <a:buSzTx/>
              <a:buFontTx/>
              <a:buNone/>
              <a:tabLst/>
              <a:defRPr/>
            </a:pPr>
            <a:endParaRPr kumimoji="0" lang="zh-CN" altLang="en-US" sz="1333"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23" name="矩形 22"/>
          <p:cNvSpPr/>
          <p:nvPr/>
        </p:nvSpPr>
        <p:spPr>
          <a:xfrm>
            <a:off x="1297608" y="4089652"/>
            <a:ext cx="864096" cy="288032"/>
          </a:xfrm>
          <a:prstGeom prst="rect">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rPr>
              <a:t>司機</a:t>
            </a:r>
          </a:p>
        </p:txBody>
      </p:sp>
      <p:sp>
        <p:nvSpPr>
          <p:cNvPr id="24" name="矩形 23"/>
          <p:cNvSpPr/>
          <p:nvPr/>
        </p:nvSpPr>
        <p:spPr>
          <a:xfrm>
            <a:off x="2576736" y="2348880"/>
            <a:ext cx="1584176" cy="576064"/>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1800" i="0" u="none" strike="noStrike" kern="0" cap="none" spc="0" normalizeH="0" baseline="0" noProof="0" dirty="0" smtClean="0">
                <a:ln>
                  <a:noFill/>
                </a:ln>
                <a:solidFill>
                  <a:srgbClr val="000000">
                    <a:lumMod val="65000"/>
                    <a:lumOff val="35000"/>
                  </a:srgbClr>
                </a:solidFill>
                <a:effectLst/>
                <a:uLnTx/>
                <a:uFillTx/>
                <a:latin typeface="STXihei" panose="02010600040101010101" pitchFamily="2" charset="-122"/>
                <a:ea typeface="STXihei" panose="02010600040101010101" pitchFamily="2" charset="-122"/>
              </a:rPr>
              <a:t>APP</a:t>
            </a:r>
            <a:r>
              <a:rPr kumimoji="0" lang="zh-TW" altLang="en-US" sz="1800" i="0" u="none" strike="noStrike" kern="0" cap="none" spc="0" normalizeH="0" baseline="0" noProof="0" dirty="0" smtClean="0">
                <a:ln>
                  <a:noFill/>
                </a:ln>
                <a:solidFill>
                  <a:srgbClr val="000000">
                    <a:lumMod val="65000"/>
                    <a:lumOff val="35000"/>
                  </a:srgbClr>
                </a:solidFill>
                <a:effectLst/>
                <a:uLnTx/>
                <a:uFillTx/>
                <a:latin typeface="STXihei" panose="02010600040101010101" pitchFamily="2" charset="-122"/>
                <a:ea typeface="STXihei" panose="02010600040101010101" pitchFamily="2" charset="-122"/>
              </a:rPr>
              <a:t>出發回報</a:t>
            </a:r>
          </a:p>
        </p:txBody>
      </p:sp>
      <p:sp>
        <p:nvSpPr>
          <p:cNvPr id="25" name="矩形 24"/>
          <p:cNvSpPr/>
          <p:nvPr/>
        </p:nvSpPr>
        <p:spPr>
          <a:xfrm>
            <a:off x="2576736" y="3284984"/>
            <a:ext cx="1584176" cy="576064"/>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i="0" u="none" strike="noStrike" kern="0" cap="none" spc="0" normalizeH="0" baseline="0" noProof="0" dirty="0" smtClean="0">
                <a:ln>
                  <a:noFill/>
                </a:ln>
                <a:solidFill>
                  <a:srgbClr val="000000">
                    <a:lumMod val="65000"/>
                    <a:lumOff val="35000"/>
                  </a:srgbClr>
                </a:solidFill>
                <a:effectLst/>
                <a:uLnTx/>
                <a:uFillTx/>
                <a:latin typeface="STXihei" panose="02010600040101010101" pitchFamily="2" charset="-122"/>
                <a:ea typeface="STXihei" panose="02010600040101010101" pitchFamily="2" charset="-122"/>
              </a:rPr>
              <a:t>送機服務</a:t>
            </a:r>
          </a:p>
        </p:txBody>
      </p:sp>
      <p:sp>
        <p:nvSpPr>
          <p:cNvPr id="26" name="矩形 25"/>
          <p:cNvSpPr/>
          <p:nvPr/>
        </p:nvSpPr>
        <p:spPr>
          <a:xfrm>
            <a:off x="2576736" y="4191496"/>
            <a:ext cx="1584176" cy="576064"/>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1800" i="0" u="none" strike="noStrike" kern="0" cap="none" spc="0" normalizeH="0" baseline="0" noProof="0" dirty="0" smtClean="0">
                <a:ln>
                  <a:noFill/>
                </a:ln>
                <a:solidFill>
                  <a:srgbClr val="000000">
                    <a:lumMod val="65000"/>
                    <a:lumOff val="35000"/>
                  </a:srgbClr>
                </a:solidFill>
                <a:effectLst/>
                <a:uLnTx/>
                <a:uFillTx/>
                <a:latin typeface="STXihei" panose="02010600040101010101" pitchFamily="2" charset="-122"/>
                <a:ea typeface="STXihei" panose="02010600040101010101" pitchFamily="2" charset="-122"/>
              </a:rPr>
              <a:t>APP</a:t>
            </a:r>
            <a:r>
              <a:rPr kumimoji="0" lang="zh-TW" altLang="en-US" sz="1800" i="0" u="none" strike="noStrike" kern="0" cap="none" spc="0" normalizeH="0" baseline="0" noProof="0" dirty="0" smtClean="0">
                <a:ln>
                  <a:noFill/>
                </a:ln>
                <a:solidFill>
                  <a:srgbClr val="000000">
                    <a:lumMod val="65000"/>
                    <a:lumOff val="35000"/>
                  </a:srgbClr>
                </a:solidFill>
                <a:effectLst/>
                <a:uLnTx/>
                <a:uFillTx/>
                <a:latin typeface="STXihei" panose="02010600040101010101" pitchFamily="2" charset="-122"/>
                <a:ea typeface="STXihei" panose="02010600040101010101" pitchFamily="2" charset="-122"/>
              </a:rPr>
              <a:t>抵達回報</a:t>
            </a:r>
          </a:p>
        </p:txBody>
      </p:sp>
      <p:sp>
        <p:nvSpPr>
          <p:cNvPr id="27" name="矩形 26"/>
          <p:cNvSpPr/>
          <p:nvPr/>
        </p:nvSpPr>
        <p:spPr>
          <a:xfrm>
            <a:off x="4495552" y="2348880"/>
            <a:ext cx="1584176" cy="576064"/>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i="0" u="none" strike="noStrike" kern="0" cap="none" spc="0" normalizeH="0" baseline="0" noProof="0" dirty="0" smtClean="0">
                <a:ln>
                  <a:noFill/>
                </a:ln>
                <a:solidFill>
                  <a:srgbClr val="000000">
                    <a:lumMod val="65000"/>
                    <a:lumOff val="35000"/>
                  </a:srgbClr>
                </a:solidFill>
                <a:effectLst/>
                <a:uLnTx/>
                <a:uFillTx/>
                <a:latin typeface="STXihei" panose="02010600040101010101" pitchFamily="2" charset="-122"/>
                <a:ea typeface="STXihei" panose="02010600040101010101" pitchFamily="2" charset="-122"/>
              </a:rPr>
              <a:t>接機服務</a:t>
            </a:r>
          </a:p>
        </p:txBody>
      </p:sp>
      <p:sp>
        <p:nvSpPr>
          <p:cNvPr id="28" name="矩形 27"/>
          <p:cNvSpPr/>
          <p:nvPr/>
        </p:nvSpPr>
        <p:spPr>
          <a:xfrm>
            <a:off x="6435576" y="2348880"/>
            <a:ext cx="1584176" cy="576064"/>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TW" sz="1800" i="0" u="none" strike="noStrike" kern="0" cap="none" spc="0" normalizeH="0" baseline="0" noProof="0" dirty="0" smtClean="0">
                <a:ln>
                  <a:noFill/>
                </a:ln>
                <a:solidFill>
                  <a:srgbClr val="000000">
                    <a:lumMod val="65000"/>
                    <a:lumOff val="35000"/>
                  </a:srgbClr>
                </a:solidFill>
                <a:effectLst/>
                <a:uLnTx/>
                <a:uFillTx/>
                <a:latin typeface="STXihei" panose="02010600040101010101" pitchFamily="2" charset="-122"/>
                <a:ea typeface="STXihei" panose="02010600040101010101" pitchFamily="2" charset="-122"/>
              </a:rPr>
              <a:t>APP</a:t>
            </a:r>
            <a:r>
              <a:rPr kumimoji="0" lang="zh-TW" altLang="en-US" sz="1800" i="0" u="none" strike="noStrike" kern="0" cap="none" spc="0" normalizeH="0" baseline="0" noProof="0" dirty="0" smtClean="0">
                <a:ln>
                  <a:noFill/>
                </a:ln>
                <a:solidFill>
                  <a:srgbClr val="000000">
                    <a:lumMod val="65000"/>
                    <a:lumOff val="35000"/>
                  </a:srgbClr>
                </a:solidFill>
                <a:effectLst/>
                <a:uLnTx/>
                <a:uFillTx/>
                <a:latin typeface="STXihei" panose="02010600040101010101" pitchFamily="2" charset="-122"/>
                <a:ea typeface="STXihei" panose="02010600040101010101" pitchFamily="2" charset="-122"/>
              </a:rPr>
              <a:t>抵達回報</a:t>
            </a:r>
          </a:p>
        </p:txBody>
      </p:sp>
      <p:sp>
        <p:nvSpPr>
          <p:cNvPr id="29" name="矩形 28"/>
          <p:cNvSpPr/>
          <p:nvPr/>
        </p:nvSpPr>
        <p:spPr>
          <a:xfrm>
            <a:off x="4376936" y="3284984"/>
            <a:ext cx="3672408" cy="1584176"/>
          </a:xfrm>
          <a:prstGeom prst="rect">
            <a:avLst/>
          </a:prstGeom>
          <a:solidFill>
            <a:srgbClr val="D2A66C"/>
          </a:solidFill>
          <a:ln w="25400" cap="flat" cmpd="sng" algn="ctr">
            <a:solidFill>
              <a:srgbClr val="F2ECE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30" name="文字方塊 29"/>
          <p:cNvSpPr txBox="1"/>
          <p:nvPr/>
        </p:nvSpPr>
        <p:spPr>
          <a:xfrm>
            <a:off x="4448944" y="3401705"/>
            <a:ext cx="3528392" cy="1323439"/>
          </a:xfrm>
          <a:prstGeom prst="rect">
            <a:avLst/>
          </a:prstGeom>
          <a:noFill/>
        </p:spPr>
        <p:txBody>
          <a:bodyPr wrap="square" rtlCol="0">
            <a:spAutoFit/>
          </a:bodyPr>
          <a:lstStyle/>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提早確認班機、注意抵達時間</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rPr>
              <a:t>APP</a:t>
            </a: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抵達回報</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pPr>
            <a:r>
              <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rPr>
              <a:t>(</a:t>
            </a: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如未回覆，將由客服中心聯繫司機</a:t>
            </a:r>
            <a:r>
              <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rPr>
              <a:t>)</a:t>
            </a:r>
          </a:p>
          <a:p>
            <a:pPr marL="342900" indent="-342900" fontAlgn="base">
              <a:spcBef>
                <a:spcPct val="0"/>
              </a:spcBef>
              <a:spcAft>
                <a:spcPct val="0"/>
              </a:spcAft>
              <a:buFont typeface="Wingdings" pitchFamily="2" charset="2"/>
              <a:buAutoNum type="circleNumWdWhitePlain" startAt="3"/>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班機抵達</a:t>
            </a:r>
            <a:r>
              <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rPr>
              <a:t>15</a:t>
            </a: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分鐘內主動聯繫客戶</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startAt="3"/>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與客戶約定上車位置</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p:txBody>
      </p:sp>
      <p:sp>
        <p:nvSpPr>
          <p:cNvPr id="31" name="向下箭號 30"/>
          <p:cNvSpPr/>
          <p:nvPr/>
        </p:nvSpPr>
        <p:spPr>
          <a:xfrm>
            <a:off x="3152800" y="2886844"/>
            <a:ext cx="338832" cy="478656"/>
          </a:xfrm>
          <a:prstGeom prst="downArrow">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32" name="向下箭號 31"/>
          <p:cNvSpPr/>
          <p:nvPr/>
        </p:nvSpPr>
        <p:spPr>
          <a:xfrm>
            <a:off x="3152800" y="3806056"/>
            <a:ext cx="338832" cy="478656"/>
          </a:xfrm>
          <a:prstGeom prst="downArrow">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33" name="向下箭號 32"/>
          <p:cNvSpPr/>
          <p:nvPr/>
        </p:nvSpPr>
        <p:spPr>
          <a:xfrm rot="16200000">
            <a:off x="6123124" y="2414724"/>
            <a:ext cx="338832" cy="478656"/>
          </a:xfrm>
          <a:prstGeom prst="downArrow">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34" name="向下箭號 33"/>
          <p:cNvSpPr/>
          <p:nvPr/>
        </p:nvSpPr>
        <p:spPr>
          <a:xfrm rot="16200000">
            <a:off x="4158816" y="2422985"/>
            <a:ext cx="338832" cy="478656"/>
          </a:xfrm>
          <a:prstGeom prst="downArrow">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35" name="向下箭號 34"/>
          <p:cNvSpPr/>
          <p:nvPr/>
        </p:nvSpPr>
        <p:spPr>
          <a:xfrm>
            <a:off x="6897216" y="2852936"/>
            <a:ext cx="338832" cy="478656"/>
          </a:xfrm>
          <a:prstGeom prst="downArrow">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pic>
        <p:nvPicPr>
          <p:cNvPr id="36" name="Picture 2" descr="C:\Users\christie1000\Downloads\chauffeur (1).png"/>
          <p:cNvPicPr>
            <a:picLocks noChangeAspect="1" noChangeArrowheads="1"/>
          </p:cNvPicPr>
          <p:nvPr/>
        </p:nvPicPr>
        <p:blipFill>
          <a:blip r:embed="rId2" cstate="print"/>
          <a:srcRect/>
          <a:stretch>
            <a:fillRect/>
          </a:stretch>
        </p:blipFill>
        <p:spPr bwMode="auto">
          <a:xfrm>
            <a:off x="1365300" y="3251076"/>
            <a:ext cx="740370" cy="740370"/>
          </a:xfrm>
          <a:prstGeom prst="rect">
            <a:avLst/>
          </a:prstGeom>
          <a:noFill/>
        </p:spPr>
      </p:pic>
    </p:spTree>
    <p:extLst>
      <p:ext uri="{BB962C8B-B14F-4D97-AF65-F5344CB8AC3E}">
        <p14:creationId xmlns="" xmlns:p14="http://schemas.microsoft.com/office/powerpoint/2010/main" val="2411646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18845" y="215452"/>
            <a:ext cx="7188201" cy="646331"/>
          </a:xfrm>
          <a:prstGeom prst="rect">
            <a:avLst/>
          </a:prstGeom>
        </p:spPr>
        <p:txBody>
          <a:bodyPr wrap="square">
            <a:spAutoFit/>
          </a:bodyPr>
          <a:lstStyle/>
          <a:p>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服務流程</a:t>
            </a:r>
            <a:r>
              <a:rPr lang="en-US" altLang="zh-TW" sz="3600" b="1" dirty="0">
                <a:solidFill>
                  <a:schemeClr val="tx1">
                    <a:lumMod val="75000"/>
                    <a:lumOff val="25000"/>
                  </a:schemeClr>
                </a:solidFill>
                <a:latin typeface="FZYaoTi" panose="02010601030101010101" pitchFamily="2" charset="-122"/>
                <a:ea typeface="FZYaoTi" panose="02010601030101010101" pitchFamily="2" charset="-122"/>
              </a:rPr>
              <a:t>-</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接待客人</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29" name="矩形 28"/>
          <p:cNvSpPr/>
          <p:nvPr/>
        </p:nvSpPr>
        <p:spPr>
          <a:xfrm>
            <a:off x="1568624" y="1575098"/>
            <a:ext cx="5904656" cy="1008112"/>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30" name="矩形 29"/>
          <p:cNvSpPr/>
          <p:nvPr/>
        </p:nvSpPr>
        <p:spPr>
          <a:xfrm>
            <a:off x="1928664" y="1798179"/>
            <a:ext cx="1296144" cy="576064"/>
          </a:xfrm>
          <a:prstGeom prst="rect">
            <a:avLst/>
          </a:prstGeom>
          <a:solidFill>
            <a:srgbClr val="F2ECE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接待</a:t>
            </a:r>
            <a:endParaRPr kumimoji="0" lang="en-US" altLang="zh-TW"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客户上車</a:t>
            </a:r>
          </a:p>
        </p:txBody>
      </p:sp>
      <p:sp>
        <p:nvSpPr>
          <p:cNvPr id="31" name="文字方塊 30"/>
          <p:cNvSpPr txBox="1"/>
          <p:nvPr/>
        </p:nvSpPr>
        <p:spPr>
          <a:xfrm>
            <a:off x="3152800" y="1556792"/>
            <a:ext cx="4320480" cy="1107996"/>
          </a:xfrm>
          <a:prstGeom prst="rect">
            <a:avLst/>
          </a:prstGeom>
          <a:noFill/>
        </p:spPr>
        <p:txBody>
          <a:bodyPr wrap="square" rtlCol="0">
            <a:spAutoFit/>
          </a:bodyPr>
          <a:lstStyle/>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將行李搬上車，檢查車旁是否還有行李</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開車門請客戶上車</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貼心提醒客戶，護照行李是否都帶齊</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en-US" altLang="zh-TW" sz="1600" dirty="0" smtClean="0">
                <a:solidFill>
                  <a:srgbClr val="FF0000"/>
                </a:solidFill>
                <a:latin typeface="STXihei" panose="02010600040101010101" pitchFamily="2" charset="-122"/>
                <a:ea typeface="STXihei" panose="02010600040101010101" pitchFamily="2" charset="-122"/>
              </a:rPr>
              <a:t>APP</a:t>
            </a:r>
            <a:r>
              <a:rPr lang="zh-TW" altLang="en-US" sz="1600" dirty="0" smtClean="0">
                <a:solidFill>
                  <a:srgbClr val="FF0000"/>
                </a:solidFill>
                <a:latin typeface="STXihei" panose="02010600040101010101" pitchFamily="2" charset="-122"/>
                <a:ea typeface="STXihei" panose="02010600040101010101" pitchFamily="2" charset="-122"/>
              </a:rPr>
              <a:t>客戶上車回報</a:t>
            </a:r>
            <a:endParaRPr lang="en-US" altLang="zh-TW" sz="1600" dirty="0" smtClean="0">
              <a:solidFill>
                <a:srgbClr val="FF0000"/>
              </a:solidFill>
              <a:latin typeface="STXihei" panose="02010600040101010101" pitchFamily="2" charset="-122"/>
              <a:ea typeface="STXihei" panose="02010600040101010101" pitchFamily="2" charset="-122"/>
            </a:endParaRPr>
          </a:p>
        </p:txBody>
      </p:sp>
      <p:sp>
        <p:nvSpPr>
          <p:cNvPr id="32" name="向下箭號 31"/>
          <p:cNvSpPr/>
          <p:nvPr/>
        </p:nvSpPr>
        <p:spPr>
          <a:xfrm>
            <a:off x="3944888" y="2619896"/>
            <a:ext cx="288032" cy="576064"/>
          </a:xfrm>
          <a:prstGeom prst="downArrow">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33" name="任意多边形 9"/>
          <p:cNvSpPr/>
          <p:nvPr/>
        </p:nvSpPr>
        <p:spPr>
          <a:xfrm>
            <a:off x="907852" y="1490510"/>
            <a:ext cx="1080000" cy="1080000"/>
          </a:xfrm>
          <a:custGeom>
            <a:avLst/>
            <a:gdLst>
              <a:gd name="connsiteX0" fmla="*/ 0 w 907512"/>
              <a:gd name="connsiteY0" fmla="*/ 453756 h 907512"/>
              <a:gd name="connsiteX1" fmla="*/ 453756 w 907512"/>
              <a:gd name="connsiteY1" fmla="*/ 0 h 907512"/>
              <a:gd name="connsiteX2" fmla="*/ 907512 w 907512"/>
              <a:gd name="connsiteY2" fmla="*/ 453756 h 907512"/>
              <a:gd name="connsiteX3" fmla="*/ 453756 w 907512"/>
              <a:gd name="connsiteY3" fmla="*/ 907512 h 907512"/>
              <a:gd name="connsiteX4" fmla="*/ 0 w 907512"/>
              <a:gd name="connsiteY4" fmla="*/ 453756 h 9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2" h="907512">
                <a:moveTo>
                  <a:pt x="0" y="453756"/>
                </a:moveTo>
                <a:cubicBezTo>
                  <a:pt x="0" y="203153"/>
                  <a:pt x="203153" y="0"/>
                  <a:pt x="453756" y="0"/>
                </a:cubicBezTo>
                <a:cubicBezTo>
                  <a:pt x="704359" y="0"/>
                  <a:pt x="907512" y="203153"/>
                  <a:pt x="907512" y="453756"/>
                </a:cubicBezTo>
                <a:cubicBezTo>
                  <a:pt x="907512" y="704359"/>
                  <a:pt x="704359" y="907512"/>
                  <a:pt x="453756" y="907512"/>
                </a:cubicBezTo>
                <a:cubicBezTo>
                  <a:pt x="203153" y="907512"/>
                  <a:pt x="0" y="704359"/>
                  <a:pt x="0" y="453756"/>
                </a:cubicBezTo>
                <a:close/>
              </a:path>
            </a:pathLst>
          </a:custGeom>
          <a:solidFill>
            <a:srgbClr val="E6CDAD"/>
          </a:solidFill>
          <a:ln w="25400" cap="flat" cmpd="sng" algn="ctr">
            <a:solidFill>
              <a:srgbClr val="FFFFFF">
                <a:hueOff val="0"/>
                <a:satOff val="0"/>
                <a:lumOff val="0"/>
                <a:alphaOff val="0"/>
              </a:srgbClr>
            </a:solidFill>
            <a:prstDash val="solid"/>
          </a:ln>
          <a:effectLst/>
        </p:spPr>
        <p:txBody>
          <a:bodyPr spcFirstLastPara="0" vert="horz" wrap="square" lIns="185669" tIns="185669" rIns="185669" bIns="185669" numCol="1" spcCol="1270" anchor="ctr" anchorCtr="0">
            <a:noAutofit/>
          </a:bodyPr>
          <a:lstStyle/>
          <a:p>
            <a:pPr marL="0" marR="0" lvl="0" indent="0" algn="ctr" defTabSz="592652" eaLnBrk="1" fontAlgn="base" latinLnBrk="0" hangingPunct="1">
              <a:lnSpc>
                <a:spcPct val="90000"/>
              </a:lnSpc>
              <a:spcBef>
                <a:spcPct val="0"/>
              </a:spcBef>
              <a:spcAft>
                <a:spcPct val="35000"/>
              </a:spcAft>
              <a:buClrTx/>
              <a:buSzTx/>
              <a:buFontTx/>
              <a:buNone/>
              <a:tabLst/>
              <a:defRPr/>
            </a:pPr>
            <a:endParaRPr kumimoji="0" lang="zh-CN" altLang="en-US" sz="1333"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34" name="矩形 33"/>
          <p:cNvSpPr/>
          <p:nvPr/>
        </p:nvSpPr>
        <p:spPr>
          <a:xfrm>
            <a:off x="996876" y="2511202"/>
            <a:ext cx="864096" cy="288032"/>
          </a:xfrm>
          <a:prstGeom prst="rect">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rPr>
              <a:t>司機</a:t>
            </a:r>
          </a:p>
        </p:txBody>
      </p:sp>
      <p:pic>
        <p:nvPicPr>
          <p:cNvPr id="35" name="Picture 2" descr="C:\Users\christie1000\Downloads\chauffeur (1).png"/>
          <p:cNvPicPr>
            <a:picLocks noChangeAspect="1" noChangeArrowheads="1"/>
          </p:cNvPicPr>
          <p:nvPr/>
        </p:nvPicPr>
        <p:blipFill>
          <a:blip r:embed="rId2" cstate="print"/>
          <a:srcRect/>
          <a:stretch>
            <a:fillRect/>
          </a:stretch>
        </p:blipFill>
        <p:spPr bwMode="auto">
          <a:xfrm>
            <a:off x="1064568" y="1672626"/>
            <a:ext cx="740370" cy="740370"/>
          </a:xfrm>
          <a:prstGeom prst="rect">
            <a:avLst/>
          </a:prstGeom>
          <a:noFill/>
        </p:spPr>
      </p:pic>
      <p:sp>
        <p:nvSpPr>
          <p:cNvPr id="36" name="矩形 35"/>
          <p:cNvSpPr/>
          <p:nvPr/>
        </p:nvSpPr>
        <p:spPr>
          <a:xfrm>
            <a:off x="2288704" y="3241278"/>
            <a:ext cx="5904656" cy="882402"/>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37" name="矩形 36"/>
          <p:cNvSpPr/>
          <p:nvPr/>
        </p:nvSpPr>
        <p:spPr>
          <a:xfrm>
            <a:off x="2648744" y="3509553"/>
            <a:ext cx="1296144" cy="576064"/>
          </a:xfrm>
          <a:prstGeom prst="rect">
            <a:avLst/>
          </a:prstGeom>
          <a:solidFill>
            <a:srgbClr val="F2ECE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確認</a:t>
            </a:r>
            <a:endParaRPr kumimoji="0" lang="en-US" altLang="zh-TW"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客户身分</a:t>
            </a:r>
            <a:r>
              <a:rPr kumimoji="0" lang="en-US" altLang="zh-TW"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
            </a:r>
            <a:br>
              <a:rPr kumimoji="0" lang="en-US" altLang="zh-TW"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br>
            <a:endParaRPr kumimoji="0" lang="zh-TW" altLang="en-US"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endParaRPr>
          </a:p>
        </p:txBody>
      </p:sp>
      <p:sp>
        <p:nvSpPr>
          <p:cNvPr id="38" name="文字方塊 37"/>
          <p:cNvSpPr txBox="1"/>
          <p:nvPr/>
        </p:nvSpPr>
        <p:spPr>
          <a:xfrm>
            <a:off x="3872880" y="3364086"/>
            <a:ext cx="4320480" cy="584775"/>
          </a:xfrm>
          <a:prstGeom prst="rect">
            <a:avLst/>
          </a:prstGeom>
          <a:noFill/>
        </p:spPr>
        <p:txBody>
          <a:bodyPr wrap="square" rtlCol="0">
            <a:spAutoFit/>
          </a:bodyPr>
          <a:lstStyle/>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核對客戶資料</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確認前往航站及航廈或返家地址</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p:txBody>
      </p:sp>
      <p:sp>
        <p:nvSpPr>
          <p:cNvPr id="39" name="任意多边形 9"/>
          <p:cNvSpPr/>
          <p:nvPr/>
        </p:nvSpPr>
        <p:spPr>
          <a:xfrm>
            <a:off x="1627932" y="3030980"/>
            <a:ext cx="1080000" cy="1080000"/>
          </a:xfrm>
          <a:custGeom>
            <a:avLst/>
            <a:gdLst>
              <a:gd name="connsiteX0" fmla="*/ 0 w 907512"/>
              <a:gd name="connsiteY0" fmla="*/ 453756 h 907512"/>
              <a:gd name="connsiteX1" fmla="*/ 453756 w 907512"/>
              <a:gd name="connsiteY1" fmla="*/ 0 h 907512"/>
              <a:gd name="connsiteX2" fmla="*/ 907512 w 907512"/>
              <a:gd name="connsiteY2" fmla="*/ 453756 h 907512"/>
              <a:gd name="connsiteX3" fmla="*/ 453756 w 907512"/>
              <a:gd name="connsiteY3" fmla="*/ 907512 h 907512"/>
              <a:gd name="connsiteX4" fmla="*/ 0 w 907512"/>
              <a:gd name="connsiteY4" fmla="*/ 453756 h 9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2" h="907512">
                <a:moveTo>
                  <a:pt x="0" y="453756"/>
                </a:moveTo>
                <a:cubicBezTo>
                  <a:pt x="0" y="203153"/>
                  <a:pt x="203153" y="0"/>
                  <a:pt x="453756" y="0"/>
                </a:cubicBezTo>
                <a:cubicBezTo>
                  <a:pt x="704359" y="0"/>
                  <a:pt x="907512" y="203153"/>
                  <a:pt x="907512" y="453756"/>
                </a:cubicBezTo>
                <a:cubicBezTo>
                  <a:pt x="907512" y="704359"/>
                  <a:pt x="704359" y="907512"/>
                  <a:pt x="453756" y="907512"/>
                </a:cubicBezTo>
                <a:cubicBezTo>
                  <a:pt x="203153" y="907512"/>
                  <a:pt x="0" y="704359"/>
                  <a:pt x="0" y="453756"/>
                </a:cubicBezTo>
                <a:close/>
              </a:path>
            </a:pathLst>
          </a:custGeom>
          <a:solidFill>
            <a:srgbClr val="E6CDAD"/>
          </a:solidFill>
          <a:ln w="25400" cap="flat" cmpd="sng" algn="ctr">
            <a:solidFill>
              <a:srgbClr val="FFFFFF">
                <a:hueOff val="0"/>
                <a:satOff val="0"/>
                <a:lumOff val="0"/>
                <a:alphaOff val="0"/>
              </a:srgbClr>
            </a:solidFill>
            <a:prstDash val="solid"/>
          </a:ln>
          <a:effectLst/>
        </p:spPr>
        <p:txBody>
          <a:bodyPr spcFirstLastPara="0" vert="horz" wrap="square" lIns="185669" tIns="185669" rIns="185669" bIns="185669" numCol="1" spcCol="1270" anchor="ctr" anchorCtr="0">
            <a:noAutofit/>
          </a:bodyPr>
          <a:lstStyle/>
          <a:p>
            <a:pPr marL="0" marR="0" lvl="0" indent="0" algn="ctr" defTabSz="592652" eaLnBrk="1" fontAlgn="base" latinLnBrk="0" hangingPunct="1">
              <a:lnSpc>
                <a:spcPct val="90000"/>
              </a:lnSpc>
              <a:spcBef>
                <a:spcPct val="0"/>
              </a:spcBef>
              <a:spcAft>
                <a:spcPct val="35000"/>
              </a:spcAft>
              <a:buClrTx/>
              <a:buSzTx/>
              <a:buFontTx/>
              <a:buNone/>
              <a:tabLst/>
              <a:defRPr/>
            </a:pPr>
            <a:endParaRPr kumimoji="0" lang="zh-CN" altLang="en-US" sz="1333"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40" name="矩形 39"/>
          <p:cNvSpPr/>
          <p:nvPr/>
        </p:nvSpPr>
        <p:spPr>
          <a:xfrm>
            <a:off x="1716956" y="4051672"/>
            <a:ext cx="864096" cy="288032"/>
          </a:xfrm>
          <a:prstGeom prst="rect">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rPr>
              <a:t>司機</a:t>
            </a:r>
          </a:p>
        </p:txBody>
      </p:sp>
      <p:pic>
        <p:nvPicPr>
          <p:cNvPr id="41" name="Picture 2" descr="C:\Users\christie1000\Downloads\chauffeur (1).png"/>
          <p:cNvPicPr>
            <a:picLocks noChangeAspect="1" noChangeArrowheads="1"/>
          </p:cNvPicPr>
          <p:nvPr/>
        </p:nvPicPr>
        <p:blipFill>
          <a:blip r:embed="rId2" cstate="print"/>
          <a:srcRect/>
          <a:stretch>
            <a:fillRect/>
          </a:stretch>
        </p:blipFill>
        <p:spPr bwMode="auto">
          <a:xfrm>
            <a:off x="1784648" y="3213096"/>
            <a:ext cx="740370" cy="740370"/>
          </a:xfrm>
          <a:prstGeom prst="rect">
            <a:avLst/>
          </a:prstGeom>
          <a:noFill/>
        </p:spPr>
      </p:pic>
      <p:sp>
        <p:nvSpPr>
          <p:cNvPr id="42" name="矩形 41"/>
          <p:cNvSpPr/>
          <p:nvPr/>
        </p:nvSpPr>
        <p:spPr>
          <a:xfrm>
            <a:off x="2864768" y="4778846"/>
            <a:ext cx="5904656" cy="882402"/>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43" name="矩形 42"/>
          <p:cNvSpPr/>
          <p:nvPr/>
        </p:nvSpPr>
        <p:spPr>
          <a:xfrm>
            <a:off x="3224808" y="4927054"/>
            <a:ext cx="1296144" cy="576064"/>
          </a:xfrm>
          <a:prstGeom prst="rect">
            <a:avLst/>
          </a:prstGeom>
          <a:solidFill>
            <a:srgbClr val="F2ECE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行車過程</a:t>
            </a:r>
          </a:p>
        </p:txBody>
      </p:sp>
      <p:sp>
        <p:nvSpPr>
          <p:cNvPr id="44" name="文字方塊 43"/>
          <p:cNvSpPr txBox="1"/>
          <p:nvPr/>
        </p:nvSpPr>
        <p:spPr>
          <a:xfrm>
            <a:off x="4448944" y="4901654"/>
            <a:ext cx="4320480" cy="584775"/>
          </a:xfrm>
          <a:prstGeom prst="rect">
            <a:avLst/>
          </a:prstGeom>
          <a:noFill/>
        </p:spPr>
        <p:txBody>
          <a:bodyPr wrap="square" rtlCol="0">
            <a:spAutoFit/>
          </a:bodyPr>
          <a:lstStyle/>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請客戶繫上安全帶</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詢問冷氣、音量、乘坐舒適性</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p:txBody>
      </p:sp>
      <p:sp>
        <p:nvSpPr>
          <p:cNvPr id="45" name="任意多边形 9"/>
          <p:cNvSpPr/>
          <p:nvPr/>
        </p:nvSpPr>
        <p:spPr>
          <a:xfrm>
            <a:off x="2203996" y="4568548"/>
            <a:ext cx="1080000" cy="1080000"/>
          </a:xfrm>
          <a:custGeom>
            <a:avLst/>
            <a:gdLst>
              <a:gd name="connsiteX0" fmla="*/ 0 w 907512"/>
              <a:gd name="connsiteY0" fmla="*/ 453756 h 907512"/>
              <a:gd name="connsiteX1" fmla="*/ 453756 w 907512"/>
              <a:gd name="connsiteY1" fmla="*/ 0 h 907512"/>
              <a:gd name="connsiteX2" fmla="*/ 907512 w 907512"/>
              <a:gd name="connsiteY2" fmla="*/ 453756 h 907512"/>
              <a:gd name="connsiteX3" fmla="*/ 453756 w 907512"/>
              <a:gd name="connsiteY3" fmla="*/ 907512 h 907512"/>
              <a:gd name="connsiteX4" fmla="*/ 0 w 907512"/>
              <a:gd name="connsiteY4" fmla="*/ 453756 h 9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2" h="907512">
                <a:moveTo>
                  <a:pt x="0" y="453756"/>
                </a:moveTo>
                <a:cubicBezTo>
                  <a:pt x="0" y="203153"/>
                  <a:pt x="203153" y="0"/>
                  <a:pt x="453756" y="0"/>
                </a:cubicBezTo>
                <a:cubicBezTo>
                  <a:pt x="704359" y="0"/>
                  <a:pt x="907512" y="203153"/>
                  <a:pt x="907512" y="453756"/>
                </a:cubicBezTo>
                <a:cubicBezTo>
                  <a:pt x="907512" y="704359"/>
                  <a:pt x="704359" y="907512"/>
                  <a:pt x="453756" y="907512"/>
                </a:cubicBezTo>
                <a:cubicBezTo>
                  <a:pt x="203153" y="907512"/>
                  <a:pt x="0" y="704359"/>
                  <a:pt x="0" y="453756"/>
                </a:cubicBezTo>
                <a:close/>
              </a:path>
            </a:pathLst>
          </a:custGeom>
          <a:solidFill>
            <a:srgbClr val="E6CDAD"/>
          </a:solidFill>
          <a:ln w="25400" cap="flat" cmpd="sng" algn="ctr">
            <a:solidFill>
              <a:srgbClr val="FFFFFF">
                <a:hueOff val="0"/>
                <a:satOff val="0"/>
                <a:lumOff val="0"/>
                <a:alphaOff val="0"/>
              </a:srgbClr>
            </a:solidFill>
            <a:prstDash val="solid"/>
          </a:ln>
          <a:effectLst/>
        </p:spPr>
        <p:txBody>
          <a:bodyPr spcFirstLastPara="0" vert="horz" wrap="square" lIns="185669" tIns="185669" rIns="185669" bIns="185669" numCol="1" spcCol="1270" anchor="ctr" anchorCtr="0">
            <a:noAutofit/>
          </a:bodyPr>
          <a:lstStyle/>
          <a:p>
            <a:pPr marL="0" marR="0" lvl="0" indent="0" algn="ctr" defTabSz="592652" eaLnBrk="1" fontAlgn="base" latinLnBrk="0" hangingPunct="1">
              <a:lnSpc>
                <a:spcPct val="90000"/>
              </a:lnSpc>
              <a:spcBef>
                <a:spcPct val="0"/>
              </a:spcBef>
              <a:spcAft>
                <a:spcPct val="35000"/>
              </a:spcAft>
              <a:buClrTx/>
              <a:buSzTx/>
              <a:buFontTx/>
              <a:buNone/>
              <a:tabLst/>
              <a:defRPr/>
            </a:pPr>
            <a:endParaRPr kumimoji="0" lang="zh-CN" altLang="en-US" sz="1333"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46" name="矩形 45"/>
          <p:cNvSpPr/>
          <p:nvPr/>
        </p:nvSpPr>
        <p:spPr>
          <a:xfrm>
            <a:off x="2293020" y="5589240"/>
            <a:ext cx="864096" cy="288032"/>
          </a:xfrm>
          <a:prstGeom prst="rect">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rPr>
              <a:t>司機</a:t>
            </a:r>
          </a:p>
        </p:txBody>
      </p:sp>
      <p:pic>
        <p:nvPicPr>
          <p:cNvPr id="47" name="Picture 2" descr="C:\Users\christie1000\Downloads\chauffeur (1).png"/>
          <p:cNvPicPr>
            <a:picLocks noChangeAspect="1" noChangeArrowheads="1"/>
          </p:cNvPicPr>
          <p:nvPr/>
        </p:nvPicPr>
        <p:blipFill>
          <a:blip r:embed="rId2" cstate="print"/>
          <a:srcRect/>
          <a:stretch>
            <a:fillRect/>
          </a:stretch>
        </p:blipFill>
        <p:spPr bwMode="auto">
          <a:xfrm>
            <a:off x="2360712" y="4750664"/>
            <a:ext cx="740370" cy="740370"/>
          </a:xfrm>
          <a:prstGeom prst="rect">
            <a:avLst/>
          </a:prstGeom>
          <a:noFill/>
        </p:spPr>
      </p:pic>
      <p:sp>
        <p:nvSpPr>
          <p:cNvPr id="48" name="向下箭號 47"/>
          <p:cNvSpPr/>
          <p:nvPr/>
        </p:nvSpPr>
        <p:spPr>
          <a:xfrm>
            <a:off x="6020420" y="4161780"/>
            <a:ext cx="288032" cy="576064"/>
          </a:xfrm>
          <a:prstGeom prst="downArrow">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Tree>
    <p:extLst>
      <p:ext uri="{BB962C8B-B14F-4D97-AF65-F5344CB8AC3E}">
        <p14:creationId xmlns="" xmlns:p14="http://schemas.microsoft.com/office/powerpoint/2010/main" val="1167291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7188201" cy="646331"/>
          </a:xfrm>
          <a:prstGeom prst="rect">
            <a:avLst/>
          </a:prstGeom>
        </p:spPr>
        <p:txBody>
          <a:bodyPr wrap="square">
            <a:spAutoFit/>
          </a:bodyPr>
          <a:lstStyle/>
          <a:p>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服務流程</a:t>
            </a:r>
            <a:r>
              <a:rPr lang="en-US" altLang="zh-TW" sz="3600" b="1" dirty="0" smtClean="0">
                <a:solidFill>
                  <a:schemeClr val="tx1">
                    <a:lumMod val="75000"/>
                    <a:lumOff val="25000"/>
                  </a:schemeClr>
                </a:solidFill>
                <a:latin typeface="FZYaoTi" panose="02010601030101010101" pitchFamily="2" charset="-122"/>
                <a:ea typeface="FZYaoTi" panose="02010601030101010101" pitchFamily="2" charset="-122"/>
              </a:rPr>
              <a:t>-</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完成接送</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21" name="向下箭號 20"/>
          <p:cNvSpPr/>
          <p:nvPr/>
        </p:nvSpPr>
        <p:spPr>
          <a:xfrm>
            <a:off x="4804649" y="2975868"/>
            <a:ext cx="288032" cy="576064"/>
          </a:xfrm>
          <a:prstGeom prst="downArrow">
            <a:avLst/>
          </a:prstGeom>
          <a:solidFill>
            <a:srgbClr val="000000"/>
          </a:solidFill>
          <a:ln w="25400" cap="flat" cmpd="sng" algn="ctr">
            <a:solidFill>
              <a:srgbClr val="000000">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22" name="矩形 21"/>
          <p:cNvSpPr/>
          <p:nvPr/>
        </p:nvSpPr>
        <p:spPr>
          <a:xfrm>
            <a:off x="2215953" y="3662042"/>
            <a:ext cx="6324004" cy="1279252"/>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23" name="矩形 22"/>
          <p:cNvSpPr/>
          <p:nvPr/>
        </p:nvSpPr>
        <p:spPr>
          <a:xfrm>
            <a:off x="2575993" y="3974085"/>
            <a:ext cx="1355452" cy="576064"/>
          </a:xfrm>
          <a:prstGeom prst="rect">
            <a:avLst/>
          </a:prstGeom>
          <a:solidFill>
            <a:srgbClr val="F2ECE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抵達客户</a:t>
            </a:r>
            <a:endParaRPr kumimoji="0" lang="en-US" altLang="zh-TW" sz="2000" b="1"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rPr>
              <a:t>指定地點</a:t>
            </a:r>
          </a:p>
        </p:txBody>
      </p:sp>
      <p:sp>
        <p:nvSpPr>
          <p:cNvPr id="24" name="文字方塊 23"/>
          <p:cNvSpPr txBox="1"/>
          <p:nvPr/>
        </p:nvSpPr>
        <p:spPr>
          <a:xfrm>
            <a:off x="3931445" y="3654948"/>
            <a:ext cx="4320480" cy="1323439"/>
          </a:xfrm>
          <a:prstGeom prst="rect">
            <a:avLst/>
          </a:prstGeom>
          <a:noFill/>
        </p:spPr>
        <p:txBody>
          <a:bodyPr wrap="square" rtlCol="0">
            <a:spAutoFit/>
          </a:bodyPr>
          <a:lstStyle/>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停妥安全位置，以便客戶下車</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開車門請客戶下車</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將客戶行李搬下車</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與客戶道別</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a:p>
            <a:pPr marL="342900" indent="-342900" fontAlgn="base">
              <a:spcBef>
                <a:spcPct val="0"/>
              </a:spcBef>
              <a:spcAft>
                <a:spcPct val="0"/>
              </a:spcAft>
              <a:buFont typeface="Wingdings" pitchFamily="2" charset="2"/>
              <a:buAutoNum type="circleNumWdWhitePlain"/>
            </a:pPr>
            <a:r>
              <a:rPr lang="en-US" altLang="zh-TW" sz="1600" dirty="0" smtClean="0">
                <a:solidFill>
                  <a:srgbClr val="FF0000"/>
                </a:solidFill>
                <a:latin typeface="STXihei" panose="02010600040101010101" pitchFamily="2" charset="-122"/>
                <a:ea typeface="STXihei" panose="02010600040101010101" pitchFamily="2" charset="-122"/>
              </a:rPr>
              <a:t>APP</a:t>
            </a:r>
            <a:r>
              <a:rPr lang="zh-TW" altLang="en-US" sz="1600" dirty="0" smtClean="0">
                <a:solidFill>
                  <a:srgbClr val="FF0000"/>
                </a:solidFill>
                <a:latin typeface="STXihei" panose="02010600040101010101" pitchFamily="2" charset="-122"/>
                <a:ea typeface="STXihei" panose="02010600040101010101" pitchFamily="2" charset="-122"/>
              </a:rPr>
              <a:t>服務完成回報</a:t>
            </a:r>
            <a:endParaRPr lang="en-US" altLang="zh-TW" sz="1600" dirty="0" smtClean="0">
              <a:solidFill>
                <a:srgbClr val="FF0000"/>
              </a:solidFill>
              <a:latin typeface="STXihei" panose="02010600040101010101" pitchFamily="2" charset="-122"/>
              <a:ea typeface="STXihei" panose="02010600040101010101" pitchFamily="2" charset="-122"/>
            </a:endParaRPr>
          </a:p>
        </p:txBody>
      </p:sp>
      <p:sp>
        <p:nvSpPr>
          <p:cNvPr id="25" name="任意多边形 9"/>
          <p:cNvSpPr/>
          <p:nvPr/>
        </p:nvSpPr>
        <p:spPr>
          <a:xfrm>
            <a:off x="1555301" y="3655068"/>
            <a:ext cx="1080000" cy="1080000"/>
          </a:xfrm>
          <a:custGeom>
            <a:avLst/>
            <a:gdLst>
              <a:gd name="connsiteX0" fmla="*/ 0 w 907512"/>
              <a:gd name="connsiteY0" fmla="*/ 453756 h 907512"/>
              <a:gd name="connsiteX1" fmla="*/ 453756 w 907512"/>
              <a:gd name="connsiteY1" fmla="*/ 0 h 907512"/>
              <a:gd name="connsiteX2" fmla="*/ 907512 w 907512"/>
              <a:gd name="connsiteY2" fmla="*/ 453756 h 907512"/>
              <a:gd name="connsiteX3" fmla="*/ 453756 w 907512"/>
              <a:gd name="connsiteY3" fmla="*/ 907512 h 907512"/>
              <a:gd name="connsiteX4" fmla="*/ 0 w 907512"/>
              <a:gd name="connsiteY4" fmla="*/ 453756 h 9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2" h="907512">
                <a:moveTo>
                  <a:pt x="0" y="453756"/>
                </a:moveTo>
                <a:cubicBezTo>
                  <a:pt x="0" y="203153"/>
                  <a:pt x="203153" y="0"/>
                  <a:pt x="453756" y="0"/>
                </a:cubicBezTo>
                <a:cubicBezTo>
                  <a:pt x="704359" y="0"/>
                  <a:pt x="907512" y="203153"/>
                  <a:pt x="907512" y="453756"/>
                </a:cubicBezTo>
                <a:cubicBezTo>
                  <a:pt x="907512" y="704359"/>
                  <a:pt x="704359" y="907512"/>
                  <a:pt x="453756" y="907512"/>
                </a:cubicBezTo>
                <a:cubicBezTo>
                  <a:pt x="203153" y="907512"/>
                  <a:pt x="0" y="704359"/>
                  <a:pt x="0" y="453756"/>
                </a:cubicBezTo>
                <a:close/>
              </a:path>
            </a:pathLst>
          </a:custGeom>
          <a:solidFill>
            <a:srgbClr val="E6CDAD"/>
          </a:solidFill>
          <a:ln w="25400" cap="flat" cmpd="sng" algn="ctr">
            <a:solidFill>
              <a:srgbClr val="FFFFFF">
                <a:hueOff val="0"/>
                <a:satOff val="0"/>
                <a:lumOff val="0"/>
                <a:alphaOff val="0"/>
              </a:srgbClr>
            </a:solidFill>
            <a:prstDash val="solid"/>
          </a:ln>
          <a:effectLst/>
        </p:spPr>
        <p:txBody>
          <a:bodyPr spcFirstLastPara="0" vert="horz" wrap="square" lIns="185669" tIns="185669" rIns="185669" bIns="185669" numCol="1" spcCol="1270" anchor="ctr" anchorCtr="0">
            <a:noAutofit/>
          </a:bodyPr>
          <a:lstStyle/>
          <a:p>
            <a:pPr marL="0" marR="0" lvl="0" indent="0" algn="ctr" defTabSz="592652" eaLnBrk="1" fontAlgn="base" latinLnBrk="0" hangingPunct="1">
              <a:lnSpc>
                <a:spcPct val="90000"/>
              </a:lnSpc>
              <a:spcBef>
                <a:spcPct val="0"/>
              </a:spcBef>
              <a:spcAft>
                <a:spcPct val="35000"/>
              </a:spcAft>
              <a:buClrTx/>
              <a:buSzTx/>
              <a:buFontTx/>
              <a:buNone/>
              <a:tabLst/>
              <a:defRPr/>
            </a:pPr>
            <a:endParaRPr kumimoji="0" lang="zh-CN" altLang="en-US" sz="1333"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26" name="矩形 25"/>
          <p:cNvSpPr/>
          <p:nvPr/>
        </p:nvSpPr>
        <p:spPr>
          <a:xfrm>
            <a:off x="1644325" y="4675760"/>
            <a:ext cx="864096" cy="288032"/>
          </a:xfrm>
          <a:prstGeom prst="rect">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rPr>
              <a:t>司機</a:t>
            </a:r>
          </a:p>
        </p:txBody>
      </p:sp>
      <p:pic>
        <p:nvPicPr>
          <p:cNvPr id="27" name="Picture 2" descr="C:\Users\christie1000\Downloads\chauffeur (1).png"/>
          <p:cNvPicPr>
            <a:picLocks noChangeAspect="1" noChangeArrowheads="1"/>
          </p:cNvPicPr>
          <p:nvPr/>
        </p:nvPicPr>
        <p:blipFill>
          <a:blip r:embed="rId2" cstate="print"/>
          <a:srcRect/>
          <a:stretch>
            <a:fillRect/>
          </a:stretch>
        </p:blipFill>
        <p:spPr bwMode="auto">
          <a:xfrm>
            <a:off x="1712017" y="3837184"/>
            <a:ext cx="740370" cy="740370"/>
          </a:xfrm>
          <a:prstGeom prst="rect">
            <a:avLst/>
          </a:prstGeom>
          <a:noFill/>
        </p:spPr>
      </p:pic>
      <p:sp>
        <p:nvSpPr>
          <p:cNvPr id="28" name="矩形 27"/>
          <p:cNvSpPr/>
          <p:nvPr/>
        </p:nvSpPr>
        <p:spPr>
          <a:xfrm>
            <a:off x="3084992" y="1988840"/>
            <a:ext cx="4248472" cy="864096"/>
          </a:xfrm>
          <a:prstGeom prst="rect">
            <a:avLst/>
          </a:prstGeom>
          <a:solidFill>
            <a:srgbClr val="F2ECE1"/>
          </a:solidFill>
          <a:ln w="25400" cap="flat" cmpd="sng" algn="ctr">
            <a:solidFill>
              <a:srgbClr val="D2A66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endParaRPr>
          </a:p>
        </p:txBody>
      </p:sp>
      <p:sp>
        <p:nvSpPr>
          <p:cNvPr id="29" name="矩形 28"/>
          <p:cNvSpPr/>
          <p:nvPr/>
        </p:nvSpPr>
        <p:spPr>
          <a:xfrm>
            <a:off x="3445032" y="2132856"/>
            <a:ext cx="1224136" cy="576064"/>
          </a:xfrm>
          <a:prstGeom prst="rect">
            <a:avLst/>
          </a:prstGeom>
          <a:solidFill>
            <a:srgbClr val="F2ECE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zh-TW" altLang="en-US" sz="2000" b="1" kern="0" noProof="0" dirty="0" smtClean="0">
                <a:solidFill>
                  <a:srgbClr val="000000">
                    <a:lumMod val="65000"/>
                    <a:lumOff val="35000"/>
                  </a:srgbClr>
                </a:solidFill>
                <a:latin typeface="FZYaoTi" panose="02010601030101010101" pitchFamily="2" charset="-122"/>
                <a:ea typeface="FZYaoTi" panose="02010601030101010101" pitchFamily="2" charset="-122"/>
              </a:rPr>
              <a:t>服務</a:t>
            </a:r>
            <a:endParaRPr lang="en-US" altLang="zh-TW" sz="2000" b="1" kern="0" noProof="0" dirty="0" smtClean="0">
              <a:solidFill>
                <a:srgbClr val="000000">
                  <a:lumMod val="65000"/>
                  <a:lumOff val="35000"/>
                </a:srgbClr>
              </a:solidFill>
              <a:latin typeface="FZYaoTi" panose="02010601030101010101" pitchFamily="2" charset="-122"/>
              <a:ea typeface="FZYaoTi" panose="02010601030101010101" pitchFamily="2"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lang="zh-TW" altLang="en-US" sz="2000" b="1" kern="0" noProof="0" dirty="0" smtClean="0">
                <a:solidFill>
                  <a:srgbClr val="000000">
                    <a:lumMod val="65000"/>
                    <a:lumOff val="35000"/>
                  </a:srgbClr>
                </a:solidFill>
                <a:latin typeface="FZYaoTi" panose="02010601030101010101" pitchFamily="2" charset="-122"/>
                <a:ea typeface="FZYaoTi" panose="02010601030101010101" pitchFamily="2" charset="-122"/>
              </a:rPr>
              <a:t>完成</a:t>
            </a:r>
            <a:r>
              <a:rPr lang="zh-TW" altLang="en-US" sz="2000" b="1" kern="0" noProof="0" dirty="0">
                <a:solidFill>
                  <a:srgbClr val="000000">
                    <a:lumMod val="65000"/>
                    <a:lumOff val="35000"/>
                  </a:srgbClr>
                </a:solidFill>
                <a:latin typeface="FZYaoTi" panose="02010601030101010101" pitchFamily="2" charset="-122"/>
                <a:ea typeface="FZYaoTi" panose="02010601030101010101" pitchFamily="2" charset="-122"/>
              </a:rPr>
              <a:t>後</a:t>
            </a:r>
            <a:endParaRPr kumimoji="0" lang="en-US" altLang="zh-TW" sz="2000" b="1" i="0" u="none" strike="noStrike" kern="0" cap="none" spc="0" normalizeH="0" baseline="0" noProof="0" dirty="0" smtClean="0">
              <a:ln>
                <a:noFill/>
              </a:ln>
              <a:solidFill>
                <a:srgbClr val="000000">
                  <a:lumMod val="65000"/>
                  <a:lumOff val="35000"/>
                </a:srgbClr>
              </a:solidFill>
              <a:effectLst/>
              <a:uLnTx/>
              <a:uFillTx/>
              <a:latin typeface="FZYaoTi" panose="02010601030101010101" pitchFamily="2" charset="-122"/>
              <a:ea typeface="FZYaoTi" panose="02010601030101010101" pitchFamily="2" charset="-122"/>
            </a:endParaRPr>
          </a:p>
        </p:txBody>
      </p:sp>
      <p:sp>
        <p:nvSpPr>
          <p:cNvPr id="31" name="任意多边形 9"/>
          <p:cNvSpPr/>
          <p:nvPr/>
        </p:nvSpPr>
        <p:spPr>
          <a:xfrm>
            <a:off x="2432604" y="1832244"/>
            <a:ext cx="1080000" cy="1080000"/>
          </a:xfrm>
          <a:custGeom>
            <a:avLst/>
            <a:gdLst>
              <a:gd name="connsiteX0" fmla="*/ 0 w 907512"/>
              <a:gd name="connsiteY0" fmla="*/ 453756 h 907512"/>
              <a:gd name="connsiteX1" fmla="*/ 453756 w 907512"/>
              <a:gd name="connsiteY1" fmla="*/ 0 h 907512"/>
              <a:gd name="connsiteX2" fmla="*/ 907512 w 907512"/>
              <a:gd name="connsiteY2" fmla="*/ 453756 h 907512"/>
              <a:gd name="connsiteX3" fmla="*/ 453756 w 907512"/>
              <a:gd name="connsiteY3" fmla="*/ 907512 h 907512"/>
              <a:gd name="connsiteX4" fmla="*/ 0 w 907512"/>
              <a:gd name="connsiteY4" fmla="*/ 453756 h 90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12" h="907512">
                <a:moveTo>
                  <a:pt x="0" y="453756"/>
                </a:moveTo>
                <a:cubicBezTo>
                  <a:pt x="0" y="203153"/>
                  <a:pt x="203153" y="0"/>
                  <a:pt x="453756" y="0"/>
                </a:cubicBezTo>
                <a:cubicBezTo>
                  <a:pt x="704359" y="0"/>
                  <a:pt x="907512" y="203153"/>
                  <a:pt x="907512" y="453756"/>
                </a:cubicBezTo>
                <a:cubicBezTo>
                  <a:pt x="907512" y="704359"/>
                  <a:pt x="704359" y="907512"/>
                  <a:pt x="453756" y="907512"/>
                </a:cubicBezTo>
                <a:cubicBezTo>
                  <a:pt x="203153" y="907512"/>
                  <a:pt x="0" y="704359"/>
                  <a:pt x="0" y="453756"/>
                </a:cubicBezTo>
                <a:close/>
              </a:path>
            </a:pathLst>
          </a:custGeom>
          <a:solidFill>
            <a:srgbClr val="E6CDAD"/>
          </a:solidFill>
          <a:ln w="25400" cap="flat" cmpd="sng" algn="ctr">
            <a:solidFill>
              <a:srgbClr val="FFFFFF">
                <a:hueOff val="0"/>
                <a:satOff val="0"/>
                <a:lumOff val="0"/>
                <a:alphaOff val="0"/>
              </a:srgbClr>
            </a:solidFill>
            <a:prstDash val="solid"/>
          </a:ln>
          <a:effectLst/>
        </p:spPr>
        <p:txBody>
          <a:bodyPr spcFirstLastPara="0" vert="horz" wrap="square" lIns="185669" tIns="185669" rIns="185669" bIns="185669" numCol="1" spcCol="1270" anchor="ctr" anchorCtr="0">
            <a:noAutofit/>
          </a:bodyPr>
          <a:lstStyle/>
          <a:p>
            <a:pPr marL="0" marR="0" lvl="0" indent="0" algn="ctr" defTabSz="592652" eaLnBrk="1" fontAlgn="base" latinLnBrk="0" hangingPunct="1">
              <a:lnSpc>
                <a:spcPct val="90000"/>
              </a:lnSpc>
              <a:spcBef>
                <a:spcPct val="0"/>
              </a:spcBef>
              <a:spcAft>
                <a:spcPct val="35000"/>
              </a:spcAft>
              <a:buClrTx/>
              <a:buSzTx/>
              <a:buFontTx/>
              <a:buNone/>
              <a:tabLst/>
              <a:defRPr/>
            </a:pPr>
            <a:endParaRPr kumimoji="0" lang="zh-CN" altLang="en-US" sz="1333" b="0" i="0" u="none" strike="noStrike" kern="0" cap="none" spc="0" normalizeH="0" baseline="0" noProof="0" dirty="0" smtClean="0">
              <a:ln>
                <a:noFill/>
              </a:ln>
              <a:solidFill>
                <a:srgbClr val="FFFFFF"/>
              </a:solidFill>
              <a:effectLst/>
              <a:uLnTx/>
              <a:uFillTx/>
              <a:latin typeface="Arial"/>
              <a:ea typeface="微軟正黑體"/>
              <a:cs typeface="+mn-cs"/>
            </a:endParaRPr>
          </a:p>
        </p:txBody>
      </p:sp>
      <p:pic>
        <p:nvPicPr>
          <p:cNvPr id="32" name="Picture 2" descr="C:\Users\christie1000\Downloads\telemarketer.png"/>
          <p:cNvPicPr>
            <a:picLocks noChangeAspect="1" noChangeArrowheads="1"/>
          </p:cNvPicPr>
          <p:nvPr/>
        </p:nvPicPr>
        <p:blipFill>
          <a:blip r:embed="rId3" cstate="print"/>
          <a:srcRect/>
          <a:stretch>
            <a:fillRect/>
          </a:stretch>
        </p:blipFill>
        <p:spPr bwMode="auto">
          <a:xfrm>
            <a:off x="2527408" y="1904252"/>
            <a:ext cx="864096" cy="864096"/>
          </a:xfrm>
          <a:prstGeom prst="rect">
            <a:avLst/>
          </a:prstGeom>
          <a:noFill/>
        </p:spPr>
      </p:pic>
      <p:sp>
        <p:nvSpPr>
          <p:cNvPr id="33" name="矩形 32"/>
          <p:cNvSpPr/>
          <p:nvPr/>
        </p:nvSpPr>
        <p:spPr>
          <a:xfrm>
            <a:off x="2521628" y="2852936"/>
            <a:ext cx="864096" cy="288032"/>
          </a:xfrm>
          <a:prstGeom prst="rect">
            <a:avLst/>
          </a:prstGeom>
          <a:solidFill>
            <a:srgbClr val="D2A6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FFFFFF"/>
                </a:solidFill>
                <a:effectLst/>
                <a:uLnTx/>
                <a:uFillTx/>
                <a:latin typeface="Arial"/>
                <a:ea typeface="微軟正黑體"/>
                <a:cs typeface="+mn-cs"/>
              </a:rPr>
              <a:t>客服</a:t>
            </a:r>
          </a:p>
        </p:txBody>
      </p:sp>
      <p:sp>
        <p:nvSpPr>
          <p:cNvPr id="34" name="文字方塊 33"/>
          <p:cNvSpPr txBox="1"/>
          <p:nvPr/>
        </p:nvSpPr>
        <p:spPr>
          <a:xfrm>
            <a:off x="5209228" y="2251611"/>
            <a:ext cx="1800200" cy="338554"/>
          </a:xfrm>
          <a:prstGeom prst="rect">
            <a:avLst/>
          </a:prstGeom>
          <a:noFill/>
        </p:spPr>
        <p:txBody>
          <a:bodyPr wrap="square" rtlCol="0">
            <a:spAutoFit/>
          </a:bodyPr>
          <a:lstStyle/>
          <a:p>
            <a:pPr marL="342900" indent="-342900" fontAlgn="base">
              <a:spcBef>
                <a:spcPct val="0"/>
              </a:spcBef>
              <a:spcAft>
                <a:spcPct val="0"/>
              </a:spcAft>
            </a:pPr>
            <a:r>
              <a:rPr lang="zh-TW" altLang="en-US" sz="1600" dirty="0" smtClean="0">
                <a:solidFill>
                  <a:srgbClr val="000000">
                    <a:lumMod val="65000"/>
                    <a:lumOff val="35000"/>
                  </a:srgbClr>
                </a:solidFill>
                <a:latin typeface="STXihei" panose="02010600040101010101" pitchFamily="2" charset="-122"/>
                <a:ea typeface="STXihei" panose="02010600040101010101" pitchFamily="2" charset="-122"/>
              </a:rPr>
              <a:t>發送滿意度簡訊</a:t>
            </a:r>
            <a:endParaRPr lang="en-US" altLang="zh-TW" sz="1600" dirty="0" smtClean="0">
              <a:solidFill>
                <a:srgbClr val="000000">
                  <a:lumMod val="65000"/>
                  <a:lumOff val="35000"/>
                </a:srgbClr>
              </a:solidFill>
              <a:latin typeface="STXihei" panose="02010600040101010101" pitchFamily="2" charset="-122"/>
              <a:ea typeface="STXihei" panose="02010600040101010101" pitchFamily="2" charset="-122"/>
            </a:endParaRPr>
          </a:p>
        </p:txBody>
      </p:sp>
    </p:spTree>
    <p:extLst>
      <p:ext uri="{BB962C8B-B14F-4D97-AF65-F5344CB8AC3E}">
        <p14:creationId xmlns="" xmlns:p14="http://schemas.microsoft.com/office/powerpoint/2010/main" val="4165069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服務注意事項</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2" name="矩形 1"/>
          <p:cNvSpPr/>
          <p:nvPr/>
        </p:nvSpPr>
        <p:spPr>
          <a:xfrm>
            <a:off x="230399" y="1124744"/>
            <a:ext cx="9365091" cy="5262979"/>
          </a:xfrm>
          <a:prstGeom prst="rect">
            <a:avLst/>
          </a:prstGeom>
        </p:spPr>
        <p:txBody>
          <a:bodyPr wrap="square">
            <a:spAutoFit/>
          </a:bodyPr>
          <a:lstStyle/>
          <a:p>
            <a:pPr marL="342900" lvl="0" indent="-342900">
              <a:spcAft>
                <a:spcPts val="0"/>
              </a:spcAft>
              <a:buClr>
                <a:srgbClr val="000000"/>
              </a:buClr>
              <a:buSzPct val="100000"/>
              <a:buFont typeface="新細明體" panose="02020500000000000000" pitchFamily="18" charset="-120"/>
              <a:buAutoNum type="arabicPeriod"/>
              <a:tabLst>
                <a:tab pos="270510" algn="l"/>
              </a:tabLst>
            </a:pPr>
            <a:r>
              <a:rPr lang="en-US" altLang="zh-TW" sz="1400" b="1" kern="100" dirty="0">
                <a:latin typeface="STXihei" panose="02010600040101010101" pitchFamily="2" charset="-122"/>
                <a:ea typeface="STXihei" panose="02010600040101010101" pitchFamily="2" charset="-122"/>
                <a:cs typeface="Arial" panose="020B0604020202020204" pitchFamily="34" charset="0"/>
              </a:rPr>
              <a:t>24</a:t>
            </a:r>
            <a:r>
              <a:rPr lang="zh-TW" altLang="zh-TW" sz="1400" b="1" kern="100" dirty="0">
                <a:latin typeface="STXihei" panose="02010600040101010101" pitchFamily="2" charset="-122"/>
                <a:ea typeface="STXihei" panose="02010600040101010101" pitchFamily="2" charset="-122"/>
                <a:cs typeface="Arial" panose="020B0604020202020204" pitchFamily="34" charset="0"/>
              </a:rPr>
              <a:t>小時預約專線：</a:t>
            </a:r>
            <a:r>
              <a:rPr lang="en-US" altLang="zh-TW" sz="1400" b="1" kern="100" dirty="0">
                <a:latin typeface="STXihei" panose="02010600040101010101" pitchFamily="2" charset="-122"/>
                <a:ea typeface="STXihei" panose="02010600040101010101" pitchFamily="2" charset="-122"/>
              </a:rPr>
              <a:t>04-22062700</a:t>
            </a:r>
            <a:endParaRPr lang="zh-TW" altLang="zh-TW" sz="1400" b="1" kern="100" dirty="0">
              <a:latin typeface="STXihei" panose="02010600040101010101" pitchFamily="2" charset="-122"/>
              <a:ea typeface="STXihei" panose="02010600040101010101" pitchFamily="2" charset="-122"/>
            </a:endParaRPr>
          </a:p>
          <a:p>
            <a:pPr marL="342900" lvl="0" indent="-342900">
              <a:spcAft>
                <a:spcPts val="0"/>
              </a:spcAft>
              <a:buClr>
                <a:srgbClr val="000000"/>
              </a:buClr>
              <a:buSzPct val="100000"/>
              <a:buFont typeface="新細明體" panose="02020500000000000000" pitchFamily="18" charset="-120"/>
              <a:buAutoNum type="arabicPeriod"/>
              <a:tabLst>
                <a:tab pos="270510" algn="l"/>
              </a:tabLst>
            </a:pPr>
            <a:r>
              <a:rPr lang="zh-TW" altLang="zh-TW" sz="1400" b="1" kern="100" dirty="0" smtClean="0">
                <a:latin typeface="STXihei" panose="02010600040101010101" pitchFamily="2" charset="-122"/>
                <a:ea typeface="STXihei" panose="02010600040101010101" pitchFamily="2" charset="-122"/>
                <a:cs typeface="Arial" panose="020B0604020202020204" pitchFamily="34" charset="0"/>
              </a:rPr>
              <a:t>預約</a:t>
            </a:r>
            <a:r>
              <a:rPr lang="zh-TW" altLang="zh-TW" sz="1400" b="1" kern="100" dirty="0">
                <a:latin typeface="STXihei" panose="02010600040101010101" pitchFamily="2" charset="-122"/>
                <a:ea typeface="STXihei" panose="02010600040101010101" pitchFamily="2" charset="-122"/>
                <a:cs typeface="Arial" panose="020B0604020202020204" pitchFamily="34" charset="0"/>
              </a:rPr>
              <a:t>時間</a:t>
            </a:r>
            <a:r>
              <a:rPr lang="zh-TW" altLang="zh-TW" sz="1400" kern="100" dirty="0">
                <a:latin typeface="STXihei" panose="02010600040101010101" pitchFamily="2" charset="-122"/>
                <a:ea typeface="STXihei" panose="02010600040101010101" pitchFamily="2" charset="-122"/>
                <a:cs typeface="Arial" panose="020B0604020202020204" pitchFamily="34" charset="0"/>
              </a:rPr>
              <a:t>：貴賓欲使用本服務時，請於出發日三個工作天前預約；遇行政院人事行政局規定之連續假日及春節時段需於七個工作天前預約，工作天計算不含使用當天、例假日六日及國定假日。</a:t>
            </a:r>
            <a:endParaRPr lang="zh-TW" altLang="zh-TW" sz="1400" kern="100" dirty="0">
              <a:latin typeface="STXihei" panose="02010600040101010101" pitchFamily="2" charset="-122"/>
              <a:ea typeface="STXihei" panose="02010600040101010101" pitchFamily="2" charset="-122"/>
            </a:endParaRPr>
          </a:p>
          <a:p>
            <a:pPr marL="342900" lvl="0" indent="-342900">
              <a:spcAft>
                <a:spcPts val="0"/>
              </a:spcAft>
              <a:buClr>
                <a:srgbClr val="000000"/>
              </a:buClr>
              <a:buSzPct val="100000"/>
              <a:buFont typeface="新細明體" panose="02020500000000000000" pitchFamily="18" charset="-120"/>
              <a:buAutoNum type="arabicPeriod"/>
              <a:tabLst>
                <a:tab pos="270510" algn="l"/>
              </a:tabLst>
            </a:pPr>
            <a:r>
              <a:rPr lang="zh-TW" altLang="zh-TW" sz="1400" b="1" kern="100" dirty="0">
                <a:latin typeface="STXihei" panose="02010600040101010101" pitchFamily="2" charset="-122"/>
                <a:ea typeface="STXihei" panose="02010600040101010101" pitchFamily="2" charset="-122"/>
                <a:cs typeface="Arial" panose="020B0604020202020204" pitchFamily="34" charset="0"/>
              </a:rPr>
              <a:t>預約行程變更</a:t>
            </a:r>
            <a:r>
              <a:rPr lang="en-US" altLang="zh-TW" sz="1400" b="1" kern="100" dirty="0">
                <a:latin typeface="STXihei" panose="02010600040101010101" pitchFamily="2" charset="-122"/>
                <a:ea typeface="STXihei" panose="02010600040101010101" pitchFamily="2" charset="-122"/>
                <a:cs typeface="Arial" panose="020B0604020202020204" pitchFamily="34" charset="0"/>
              </a:rPr>
              <a:t>/</a:t>
            </a:r>
            <a:r>
              <a:rPr lang="zh-TW" altLang="zh-TW" sz="1400" b="1" kern="100" dirty="0">
                <a:latin typeface="STXihei" panose="02010600040101010101" pitchFamily="2" charset="-122"/>
                <a:ea typeface="STXihei" panose="02010600040101010101" pitchFamily="2" charset="-122"/>
                <a:cs typeface="Arial" panose="020B0604020202020204" pitchFamily="34" charset="0"/>
              </a:rPr>
              <a:t>取消：</a:t>
            </a:r>
            <a:endParaRPr lang="zh-TW" altLang="zh-TW" sz="1400" kern="100" dirty="0">
              <a:latin typeface="STXihei" panose="02010600040101010101" pitchFamily="2" charset="-122"/>
              <a:ea typeface="STXihei" panose="02010600040101010101" pitchFamily="2" charset="-122"/>
            </a:endParaRPr>
          </a:p>
          <a:p>
            <a:pPr marL="742950" lvl="1" indent="-285750">
              <a:spcAft>
                <a:spcPts val="0"/>
              </a:spcAft>
              <a:buFont typeface="+mj-lt"/>
              <a:buAutoNum type="alphaUcPeriod"/>
            </a:pPr>
            <a:r>
              <a:rPr lang="zh-TW" altLang="zh-TW" sz="1400" kern="100" dirty="0">
                <a:latin typeface="STXihei" panose="02010600040101010101" pitchFamily="2" charset="-122"/>
                <a:ea typeface="STXihei" panose="02010600040101010101" pitchFamily="2" charset="-122"/>
                <a:cs typeface="Arial" panose="020B0604020202020204" pitchFamily="34" charset="0"/>
              </a:rPr>
              <a:t>變更時間</a:t>
            </a:r>
            <a:r>
              <a:rPr lang="en-US" altLang="zh-TW" sz="1400" kern="100" dirty="0">
                <a:latin typeface="STXihei" panose="02010600040101010101" pitchFamily="2" charset="-122"/>
                <a:ea typeface="STXihei" panose="02010600040101010101" pitchFamily="2" charset="-122"/>
                <a:cs typeface="Arial" panose="020B0604020202020204" pitchFamily="34" charset="0"/>
              </a:rPr>
              <a:t>/</a:t>
            </a:r>
            <a:r>
              <a:rPr lang="zh-TW" altLang="zh-TW" sz="1400" kern="100" dirty="0">
                <a:latin typeface="STXihei" panose="02010600040101010101" pitchFamily="2" charset="-122"/>
                <a:ea typeface="STXihei" panose="02010600040101010101" pitchFamily="2" charset="-122"/>
                <a:cs typeface="Arial" panose="020B0604020202020204" pitchFamily="34" charset="0"/>
              </a:rPr>
              <a:t>預約資料</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a:t>
            </a:r>
            <a:endParaRPr lang="en-US" altLang="zh-TW" sz="1400" kern="100" dirty="0" smtClean="0">
              <a:latin typeface="STXihei" panose="02010600040101010101" pitchFamily="2" charset="-122"/>
              <a:ea typeface="STXihei" panose="02010600040101010101" pitchFamily="2" charset="-122"/>
            </a:endParaRPr>
          </a:p>
          <a:p>
            <a:pPr marL="1200150" lvl="2" indent="-285750">
              <a:buFont typeface="+mj-lt"/>
              <a:buAutoNum type="circleNumWdWhitePlain"/>
            </a:pP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預約</a:t>
            </a:r>
            <a:r>
              <a:rPr lang="zh-TW" altLang="zh-TW" sz="1400" kern="100" dirty="0">
                <a:latin typeface="STXihei" panose="02010600040101010101" pitchFamily="2" charset="-122"/>
                <a:ea typeface="STXihei" panose="02010600040101010101" pitchFamily="2" charset="-122"/>
                <a:cs typeface="Arial" panose="020B0604020202020204" pitchFamily="34" charset="0"/>
              </a:rPr>
              <a:t>之貴賓欲變更資料須於原約定時間前</a:t>
            </a:r>
            <a:r>
              <a:rPr lang="en-US" altLang="zh-TW" sz="1400" kern="100" dirty="0">
                <a:latin typeface="STXihei" panose="02010600040101010101" pitchFamily="2" charset="-122"/>
                <a:ea typeface="STXihei" panose="02010600040101010101" pitchFamily="2" charset="-122"/>
                <a:cs typeface="Arial" panose="020B0604020202020204" pitchFamily="34" charset="0"/>
              </a:rPr>
              <a:t>24</a:t>
            </a:r>
            <a:r>
              <a:rPr lang="zh-TW" altLang="zh-TW" sz="1400" kern="100" dirty="0">
                <a:latin typeface="STXihei" panose="02010600040101010101" pitchFamily="2" charset="-122"/>
                <a:ea typeface="STXihei" panose="02010600040101010101" pitchFamily="2" charset="-122"/>
                <a:cs typeface="Arial" panose="020B0604020202020204" pitchFamily="34" charset="0"/>
              </a:rPr>
              <a:t>小時來電服務專線</a:t>
            </a:r>
            <a:r>
              <a:rPr lang="en-US" altLang="zh-TW" sz="1400" kern="100" dirty="0">
                <a:latin typeface="STXihei" panose="02010600040101010101" pitchFamily="2" charset="-122"/>
                <a:ea typeface="STXihei" panose="02010600040101010101" pitchFamily="2" charset="-122"/>
              </a:rPr>
              <a:t>04-22062700</a:t>
            </a:r>
            <a:r>
              <a:rPr lang="zh-TW" altLang="zh-TW" sz="1400" kern="100" dirty="0">
                <a:latin typeface="STXihei" panose="02010600040101010101" pitchFamily="2" charset="-122"/>
                <a:ea typeface="STXihei" panose="02010600040101010101" pitchFamily="2" charset="-122"/>
                <a:cs typeface="Arial" panose="020B0604020202020204" pitchFamily="34" charset="0"/>
              </a:rPr>
              <a:t>。</a:t>
            </a:r>
            <a:endParaRPr lang="zh-TW" altLang="zh-TW" sz="1400" kern="100" dirty="0">
              <a:latin typeface="STXihei" panose="02010600040101010101" pitchFamily="2" charset="-122"/>
              <a:ea typeface="STXihei" panose="02010600040101010101" pitchFamily="2" charset="-122"/>
            </a:endParaRPr>
          </a:p>
          <a:p>
            <a:pPr marL="1143000" lvl="2" indent="-228600">
              <a:spcAft>
                <a:spcPts val="0"/>
              </a:spcAft>
              <a:buClr>
                <a:srgbClr val="000000"/>
              </a:buClr>
              <a:buSzPct val="100000"/>
              <a:buFont typeface="新細明體" panose="02020500000000000000" pitchFamily="18" charset="-120"/>
              <a:buAutoNum type="circleNumWdWhitePlain"/>
            </a:pPr>
            <a:r>
              <a:rPr lang="zh-TW" altLang="zh-TW" sz="1400" kern="100" dirty="0">
                <a:latin typeface="STXihei" panose="02010600040101010101" pitchFamily="2" charset="-122"/>
                <a:ea typeface="STXihei" panose="02010600040101010101" pitchFamily="2" charset="-122"/>
                <a:cs typeface="Arial" panose="020B0604020202020204" pitchFamily="34" charset="0"/>
              </a:rPr>
              <a:t>若需異動日期或增加安全座椅（增高座墊），則須於三個工作天前來電異動，連續假期須於七個工作天前來電。</a:t>
            </a:r>
            <a:endParaRPr lang="zh-TW" altLang="zh-TW" sz="1400" kern="100" dirty="0">
              <a:latin typeface="STXihei" panose="02010600040101010101" pitchFamily="2" charset="-122"/>
              <a:ea typeface="STXihei" panose="02010600040101010101" pitchFamily="2" charset="-122"/>
            </a:endParaRPr>
          </a:p>
          <a:p>
            <a:pPr marL="1143000" lvl="2" indent="-228600">
              <a:spcAft>
                <a:spcPts val="0"/>
              </a:spcAft>
              <a:buClr>
                <a:srgbClr val="000000"/>
              </a:buClr>
              <a:buSzPct val="100000"/>
              <a:buFont typeface="新細明體" panose="02020500000000000000" pitchFamily="18" charset="-120"/>
              <a:buAutoNum type="circleNumWdWhitePlain"/>
            </a:pPr>
            <a:r>
              <a:rPr lang="zh-TW" altLang="zh-TW" sz="1400" kern="100" dirty="0">
                <a:latin typeface="STXihei" panose="02010600040101010101" pitchFamily="2" charset="-122"/>
                <a:ea typeface="STXihei" panose="02010600040101010101" pitchFamily="2" charset="-122"/>
                <a:cs typeface="Arial" panose="020B0604020202020204" pitchFamily="34" charset="0"/>
              </a:rPr>
              <a:t>如未於可受理異動時間之前來電，則預約接送資料無法變更。</a:t>
            </a:r>
            <a:endParaRPr lang="zh-TW" altLang="zh-TW" sz="1400" kern="100" dirty="0">
              <a:latin typeface="STXihei" panose="02010600040101010101" pitchFamily="2" charset="-122"/>
              <a:ea typeface="STXihei" panose="02010600040101010101" pitchFamily="2" charset="-122"/>
            </a:endParaRPr>
          </a:p>
          <a:p>
            <a:pPr marL="742950" lvl="1" indent="-285750">
              <a:spcAft>
                <a:spcPts val="0"/>
              </a:spcAft>
              <a:buFont typeface="+mj-lt"/>
              <a:buAutoNum type="alphaUcPeriod"/>
            </a:pPr>
            <a:r>
              <a:rPr lang="zh-TW" altLang="zh-TW" sz="1400" kern="100" dirty="0">
                <a:latin typeface="STXihei" panose="02010600040101010101" pitchFamily="2" charset="-122"/>
                <a:ea typeface="STXihei" panose="02010600040101010101" pitchFamily="2" charset="-122"/>
                <a:cs typeface="Arial" panose="020B0604020202020204" pitchFamily="34" charset="0"/>
              </a:rPr>
              <a:t>網站取消預約</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a:t>
            </a:r>
            <a:endParaRPr lang="en-US" altLang="zh-TW" sz="1400" kern="100" dirty="0" smtClean="0">
              <a:latin typeface="STXihei" panose="02010600040101010101" pitchFamily="2" charset="-122"/>
              <a:ea typeface="STXihei" panose="02010600040101010101" pitchFamily="2" charset="-122"/>
            </a:endParaRPr>
          </a:p>
          <a:p>
            <a:pPr marL="1200150" lvl="2" indent="-285750">
              <a:buSzPct val="100000"/>
              <a:buFont typeface="+mj-lt"/>
              <a:buAutoNum type="circleNumWdWhitePlain"/>
            </a:pP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如</a:t>
            </a:r>
            <a:r>
              <a:rPr lang="zh-TW" altLang="zh-TW" sz="1400" kern="100" dirty="0">
                <a:latin typeface="STXihei" panose="02010600040101010101" pitchFamily="2" charset="-122"/>
                <a:ea typeface="STXihei" panose="02010600040101010101" pitchFamily="2" charset="-122"/>
                <a:cs typeface="Arial" panose="020B0604020202020204" pitchFamily="34" charset="0"/>
              </a:rPr>
              <a:t>欲取消接送行程，貴賓須於原約定時間前</a:t>
            </a:r>
            <a:r>
              <a:rPr lang="en-US" altLang="zh-TW" sz="1400" kern="100" dirty="0">
                <a:latin typeface="STXihei" panose="02010600040101010101" pitchFamily="2" charset="-122"/>
                <a:ea typeface="STXihei" panose="02010600040101010101" pitchFamily="2" charset="-122"/>
                <a:cs typeface="Arial" panose="020B0604020202020204" pitchFamily="34" charset="0"/>
              </a:rPr>
              <a:t>24</a:t>
            </a:r>
            <a:r>
              <a:rPr lang="zh-TW" altLang="zh-TW" sz="1400" kern="100" dirty="0">
                <a:latin typeface="STXihei" panose="02010600040101010101" pitchFamily="2" charset="-122"/>
                <a:ea typeface="STXihei" panose="02010600040101010101" pitchFamily="2" charset="-122"/>
                <a:cs typeface="Arial" panose="020B0604020202020204" pitchFamily="34" charset="0"/>
              </a:rPr>
              <a:t>小時至專屬預約網站取消行程。</a:t>
            </a:r>
            <a:endParaRPr lang="zh-TW" altLang="zh-TW" sz="1400" kern="100" dirty="0">
              <a:latin typeface="STXihei" panose="02010600040101010101" pitchFamily="2" charset="-122"/>
              <a:ea typeface="STXihei" panose="02010600040101010101" pitchFamily="2" charset="-122"/>
            </a:endParaRPr>
          </a:p>
          <a:p>
            <a:pPr marL="1143000" lvl="2" indent="-228600">
              <a:spcAft>
                <a:spcPts val="0"/>
              </a:spcAft>
              <a:buClr>
                <a:srgbClr val="000000"/>
              </a:buClr>
              <a:buSzPct val="100000"/>
              <a:buFont typeface="新細明體" panose="02020500000000000000" pitchFamily="18" charset="-120"/>
              <a:buAutoNum type="circleNumWdWhitePlain"/>
            </a:pPr>
            <a:r>
              <a:rPr lang="en-US" altLang="zh-TW" sz="1400" kern="100" dirty="0">
                <a:latin typeface="STXihei" panose="02010600040101010101" pitchFamily="2" charset="-122"/>
                <a:ea typeface="STXihei" panose="02010600040101010101" pitchFamily="2" charset="-122"/>
                <a:cs typeface="Arial" panose="020B0604020202020204" pitchFamily="34" charset="0"/>
              </a:rPr>
              <a:t>6</a:t>
            </a:r>
            <a:r>
              <a:rPr lang="zh-TW" altLang="zh-TW" sz="1400" kern="100" dirty="0">
                <a:latin typeface="STXihei" panose="02010600040101010101" pitchFamily="2" charset="-122"/>
                <a:ea typeface="STXihei" panose="02010600040101010101" pitchFamily="2" charset="-122"/>
                <a:cs typeface="Arial" panose="020B0604020202020204" pitchFamily="34" charset="0"/>
              </a:rPr>
              <a:t>小時內取消，酌收空趟費</a:t>
            </a:r>
            <a:r>
              <a:rPr lang="en-US" altLang="zh-TW" sz="1400" kern="100" dirty="0">
                <a:latin typeface="STXihei" panose="02010600040101010101" pitchFamily="2" charset="-122"/>
                <a:ea typeface="STXihei" panose="02010600040101010101" pitchFamily="2" charset="-122"/>
                <a:cs typeface="Arial" panose="020B0604020202020204" pitchFamily="34" charset="0"/>
              </a:rPr>
              <a:t>300</a:t>
            </a:r>
            <a:r>
              <a:rPr lang="zh-TW" altLang="zh-TW" sz="1400" kern="100" dirty="0">
                <a:latin typeface="STXihei" panose="02010600040101010101" pitchFamily="2" charset="-122"/>
                <a:ea typeface="STXihei" panose="02010600040101010101" pitchFamily="2" charset="-122"/>
                <a:cs typeface="Arial" panose="020B0604020202020204" pitchFamily="34" charset="0"/>
              </a:rPr>
              <a:t>元；</a:t>
            </a:r>
            <a:r>
              <a:rPr lang="en-US" altLang="zh-TW" sz="1400" kern="100" dirty="0">
                <a:latin typeface="STXihei" panose="02010600040101010101" pitchFamily="2" charset="-122"/>
                <a:ea typeface="STXihei" panose="02010600040101010101" pitchFamily="2" charset="-122"/>
                <a:cs typeface="Arial" panose="020B0604020202020204" pitchFamily="34" charset="0"/>
              </a:rPr>
              <a:t>4</a:t>
            </a:r>
            <a:r>
              <a:rPr lang="zh-TW" altLang="zh-TW" sz="1400" kern="100" dirty="0">
                <a:latin typeface="STXihei" panose="02010600040101010101" pitchFamily="2" charset="-122"/>
                <a:ea typeface="STXihei" panose="02010600040101010101" pitchFamily="2" charset="-122"/>
                <a:cs typeface="Arial" panose="020B0604020202020204" pitchFamily="34" charset="0"/>
              </a:rPr>
              <a:t>小時內取消，酌收</a:t>
            </a:r>
            <a:r>
              <a:rPr lang="en-US" altLang="zh-TW" sz="1400" kern="100" dirty="0">
                <a:latin typeface="STXihei" panose="02010600040101010101" pitchFamily="2" charset="-122"/>
                <a:ea typeface="STXihei" panose="02010600040101010101" pitchFamily="2" charset="-122"/>
                <a:cs typeface="Arial" panose="020B0604020202020204" pitchFamily="34" charset="0"/>
              </a:rPr>
              <a:t>1/2</a:t>
            </a:r>
            <a:r>
              <a:rPr lang="zh-TW" altLang="zh-TW" sz="1400" kern="100" dirty="0">
                <a:latin typeface="STXihei" panose="02010600040101010101" pitchFamily="2" charset="-122"/>
                <a:ea typeface="STXihei" panose="02010600040101010101" pitchFamily="2" charset="-122"/>
                <a:cs typeface="Arial" panose="020B0604020202020204" pitchFamily="34" charset="0"/>
              </a:rPr>
              <a:t>趟次費用；若未於原約定時間前告知，除因颱風天候、地震等不可抗拒天然災害因素外，全額視同使用。</a:t>
            </a:r>
            <a:endParaRPr lang="zh-TW" altLang="zh-TW" sz="1400" kern="100" dirty="0">
              <a:latin typeface="STXihei" panose="02010600040101010101" pitchFamily="2" charset="-122"/>
              <a:ea typeface="STXihei" panose="02010600040101010101" pitchFamily="2" charset="-122"/>
            </a:endParaRPr>
          </a:p>
          <a:p>
            <a:pPr marL="742950" lvl="1" indent="-285750">
              <a:spcAft>
                <a:spcPts val="0"/>
              </a:spcAft>
              <a:buFont typeface="+mj-lt"/>
              <a:buAutoNum type="alphaUcPeriod"/>
            </a:pPr>
            <a:r>
              <a:rPr lang="zh-TW" altLang="zh-TW" sz="1400" kern="100" dirty="0">
                <a:latin typeface="STXihei" panose="02010600040101010101" pitchFamily="2" charset="-122"/>
                <a:ea typeface="STXihei" panose="02010600040101010101" pitchFamily="2" charset="-122"/>
                <a:cs typeface="Arial" panose="020B0604020202020204" pitchFamily="34" charset="0"/>
              </a:rPr>
              <a:t>電話取消預約</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a:t>
            </a:r>
            <a:endParaRPr lang="en-US" altLang="zh-TW" sz="1400" kern="100" dirty="0" smtClean="0">
              <a:latin typeface="STXihei" panose="02010600040101010101" pitchFamily="2" charset="-122"/>
              <a:ea typeface="STXihei" panose="02010600040101010101" pitchFamily="2" charset="-122"/>
              <a:cs typeface="Arial" panose="020B0604020202020204" pitchFamily="34" charset="0"/>
            </a:endParaRPr>
          </a:p>
          <a:p>
            <a:pPr marL="1257300" lvl="2" indent="-342900">
              <a:buFont typeface="Wingdings" panose="05000000000000000000" pitchFamily="2" charset="2"/>
              <a:buAutoNum type="circleNumWdWhitePlain"/>
            </a:pP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如欲取消接送行程，貴賓須於原約定時間前</a:t>
            </a:r>
            <a:r>
              <a:rPr lang="en-US" altLang="zh-TW" sz="1400" kern="100" dirty="0" smtClean="0">
                <a:latin typeface="STXihei" panose="02010600040101010101" pitchFamily="2" charset="-122"/>
                <a:ea typeface="STXihei" panose="02010600040101010101" pitchFamily="2" charset="-122"/>
                <a:cs typeface="Arial" panose="020B0604020202020204" pitchFamily="34" charset="0"/>
              </a:rPr>
              <a:t>24</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小時，來電服務專線</a:t>
            </a:r>
            <a:r>
              <a:rPr lang="en-US" altLang="zh-TW" sz="1400" kern="100" dirty="0" smtClean="0">
                <a:latin typeface="STXihei" panose="02010600040101010101" pitchFamily="2" charset="-122"/>
                <a:ea typeface="STXihei" panose="02010600040101010101" pitchFamily="2" charset="-122"/>
              </a:rPr>
              <a:t>04-22062700</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取消行程。</a:t>
            </a:r>
            <a:endParaRPr lang="en-US" altLang="zh-TW" sz="1400" kern="100" dirty="0" smtClean="0">
              <a:latin typeface="STXihei" panose="02010600040101010101" pitchFamily="2" charset="-122"/>
              <a:ea typeface="STXihei" panose="02010600040101010101" pitchFamily="2" charset="-122"/>
              <a:cs typeface="Arial" panose="020B0604020202020204" pitchFamily="34" charset="0"/>
            </a:endParaRPr>
          </a:p>
          <a:p>
            <a:pPr marL="1200150" lvl="2" indent="-285750">
              <a:buFont typeface="+mj-lt"/>
              <a:buAutoNum type="circleNumWdWhitePlain"/>
            </a:pPr>
            <a:r>
              <a:rPr lang="en-US" altLang="zh-TW" sz="1400" kern="100" dirty="0" smtClean="0">
                <a:latin typeface="STXihei" panose="02010600040101010101" pitchFamily="2" charset="-122"/>
                <a:ea typeface="STXihei" panose="02010600040101010101" pitchFamily="2" charset="-122"/>
                <a:cs typeface="Arial" panose="020B0604020202020204" pitchFamily="34" charset="0"/>
              </a:rPr>
              <a:t>6</a:t>
            </a:r>
            <a:r>
              <a:rPr lang="zh-TW" altLang="zh-TW" sz="1400" kern="100" dirty="0">
                <a:latin typeface="STXihei" panose="02010600040101010101" pitchFamily="2" charset="-122"/>
                <a:ea typeface="STXihei" panose="02010600040101010101" pitchFamily="2" charset="-122"/>
                <a:cs typeface="Arial" panose="020B0604020202020204" pitchFamily="34" charset="0"/>
              </a:rPr>
              <a:t>小時內取消，酌收空趟費</a:t>
            </a:r>
            <a:r>
              <a:rPr lang="en-US" altLang="zh-TW" sz="1400" kern="100" dirty="0">
                <a:latin typeface="STXihei" panose="02010600040101010101" pitchFamily="2" charset="-122"/>
                <a:ea typeface="STXihei" panose="02010600040101010101" pitchFamily="2" charset="-122"/>
                <a:cs typeface="Arial" panose="020B0604020202020204" pitchFamily="34" charset="0"/>
              </a:rPr>
              <a:t>300</a:t>
            </a:r>
            <a:r>
              <a:rPr lang="zh-TW" altLang="zh-TW" sz="1400" kern="100" dirty="0">
                <a:latin typeface="STXihei" panose="02010600040101010101" pitchFamily="2" charset="-122"/>
                <a:ea typeface="STXihei" panose="02010600040101010101" pitchFamily="2" charset="-122"/>
                <a:cs typeface="Arial" panose="020B0604020202020204" pitchFamily="34" charset="0"/>
              </a:rPr>
              <a:t>元；</a:t>
            </a:r>
            <a:r>
              <a:rPr lang="en-US" altLang="zh-TW" sz="1400" kern="100" dirty="0">
                <a:latin typeface="STXihei" panose="02010600040101010101" pitchFamily="2" charset="-122"/>
                <a:ea typeface="STXihei" panose="02010600040101010101" pitchFamily="2" charset="-122"/>
                <a:cs typeface="Arial" panose="020B0604020202020204" pitchFamily="34" charset="0"/>
              </a:rPr>
              <a:t>4</a:t>
            </a:r>
            <a:r>
              <a:rPr lang="zh-TW" altLang="zh-TW" sz="1400" kern="100" dirty="0">
                <a:latin typeface="STXihei" panose="02010600040101010101" pitchFamily="2" charset="-122"/>
                <a:ea typeface="STXihei" panose="02010600040101010101" pitchFamily="2" charset="-122"/>
                <a:cs typeface="Arial" panose="020B0604020202020204" pitchFamily="34" charset="0"/>
              </a:rPr>
              <a:t>小時內取消，酌收</a:t>
            </a:r>
            <a:r>
              <a:rPr lang="en-US" altLang="zh-TW" sz="1400" kern="100" dirty="0">
                <a:latin typeface="STXihei" panose="02010600040101010101" pitchFamily="2" charset="-122"/>
                <a:ea typeface="STXihei" panose="02010600040101010101" pitchFamily="2" charset="-122"/>
                <a:cs typeface="Arial" panose="020B0604020202020204" pitchFamily="34" charset="0"/>
              </a:rPr>
              <a:t>1/2</a:t>
            </a:r>
            <a:r>
              <a:rPr lang="zh-TW" altLang="zh-TW" sz="1400" kern="100" dirty="0">
                <a:latin typeface="STXihei" panose="02010600040101010101" pitchFamily="2" charset="-122"/>
                <a:ea typeface="STXihei" panose="02010600040101010101" pitchFamily="2" charset="-122"/>
                <a:cs typeface="Arial" panose="020B0604020202020204" pitchFamily="34" charset="0"/>
              </a:rPr>
              <a:t>趟次費用；若未於原約定時間前告知，除因颱風天候、地震等不可抗拒天然災害因素外，全額視同使用。</a:t>
            </a:r>
            <a:endParaRPr lang="zh-TW" altLang="zh-TW" sz="1400" kern="100" dirty="0">
              <a:latin typeface="STXihei" panose="02010600040101010101" pitchFamily="2" charset="-122"/>
              <a:ea typeface="STXihei" panose="02010600040101010101" pitchFamily="2" charset="-122"/>
            </a:endParaRPr>
          </a:p>
          <a:p>
            <a:pPr marL="342900" lvl="0" indent="-342900">
              <a:spcAft>
                <a:spcPts val="0"/>
              </a:spcAft>
              <a:buClr>
                <a:srgbClr val="000000"/>
              </a:buClr>
              <a:buSzPct val="100000"/>
              <a:buFont typeface="+mj-lt"/>
              <a:buAutoNum type="arabicPeriod" startAt="4"/>
            </a:pPr>
            <a:r>
              <a:rPr lang="zh-TW" altLang="zh-TW" sz="1400" kern="100" dirty="0">
                <a:latin typeface="STXihei" panose="02010600040101010101" pitchFamily="2" charset="-122"/>
                <a:ea typeface="STXihei" panose="02010600040101010101" pitchFamily="2" charset="-122"/>
                <a:cs typeface="Arial" panose="020B0604020202020204" pitchFamily="34" charset="0"/>
              </a:rPr>
              <a:t>使用日前一日以簡訊將所派司機、車輛等相關資訊通知貴賓，並於貴賓所預約之時間準時於預約地點等候</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a:t>
            </a:r>
            <a:endParaRPr lang="en-US" altLang="zh-TW" sz="1400" kern="100" dirty="0" smtClean="0">
              <a:latin typeface="STXihei" panose="02010600040101010101" pitchFamily="2" charset="-122"/>
              <a:ea typeface="STXihei" panose="02010600040101010101" pitchFamily="2" charset="-122"/>
            </a:endParaRPr>
          </a:p>
          <a:p>
            <a:pPr marL="342900" lvl="0" indent="-342900">
              <a:spcAft>
                <a:spcPts val="0"/>
              </a:spcAft>
              <a:buClr>
                <a:srgbClr val="000000"/>
              </a:buClr>
              <a:buSzPct val="100000"/>
              <a:buFont typeface="+mj-lt"/>
              <a:buAutoNum type="arabicPeriod" startAt="4"/>
            </a:pPr>
            <a:r>
              <a:rPr lang="zh-TW" altLang="zh-TW" sz="1400" b="1" kern="100" dirty="0" smtClean="0">
                <a:latin typeface="STXihei" panose="02010600040101010101" pitchFamily="2" charset="-122"/>
                <a:ea typeface="STXihei" panose="02010600040101010101" pitchFamily="2" charset="-122"/>
                <a:cs typeface="Arial" panose="020B0604020202020204" pitchFamily="34" charset="0"/>
              </a:rPr>
              <a:t>送</a:t>
            </a:r>
            <a:r>
              <a:rPr lang="zh-TW" altLang="zh-TW" sz="1400" b="1" kern="100" dirty="0">
                <a:latin typeface="STXihei" panose="02010600040101010101" pitchFamily="2" charset="-122"/>
                <a:ea typeface="STXihei" panose="02010600040101010101" pitchFamily="2" charset="-122"/>
                <a:cs typeface="Arial" panose="020B0604020202020204" pitchFamily="34" charset="0"/>
              </a:rPr>
              <a:t>機待時：</a:t>
            </a:r>
            <a:r>
              <a:rPr lang="zh-TW" altLang="zh-TW" sz="1400" kern="100" dirty="0">
                <a:latin typeface="STXihei" panose="02010600040101010101" pitchFamily="2" charset="-122"/>
                <a:ea typeface="STXihei" panose="02010600040101010101" pitchFamily="2" charset="-122"/>
                <a:cs typeface="Arial" panose="020B0604020202020204" pitchFamily="34" charset="0"/>
              </a:rPr>
              <a:t>依預約時間到達貴賓指定地點，貴賓本人或同行者</a:t>
            </a:r>
            <a:r>
              <a:rPr lang="zh-TW" altLang="zh-TW" sz="1400" b="1" u="sng" kern="100" dirty="0">
                <a:latin typeface="STXihei" panose="02010600040101010101" pitchFamily="2" charset="-122"/>
                <a:ea typeface="STXihei" panose="02010600040101010101" pitchFamily="2" charset="-122"/>
                <a:cs typeface="Arial" panose="020B0604020202020204" pitchFamily="34" charset="0"/>
              </a:rPr>
              <a:t>如逾時</a:t>
            </a:r>
            <a:r>
              <a:rPr lang="en-US" altLang="zh-TW" sz="1400" b="1" u="sng" kern="100" dirty="0">
                <a:latin typeface="STXihei" panose="02010600040101010101" pitchFamily="2" charset="-122"/>
                <a:ea typeface="STXihei" panose="02010600040101010101" pitchFamily="2" charset="-122"/>
                <a:cs typeface="Arial" panose="020B0604020202020204" pitchFamily="34" charset="0"/>
              </a:rPr>
              <a:t>30</a:t>
            </a:r>
            <a:r>
              <a:rPr lang="zh-TW" altLang="zh-TW" sz="1400" b="1" u="sng" kern="100" dirty="0">
                <a:latin typeface="STXihei" panose="02010600040101010101" pitchFamily="2" charset="-122"/>
                <a:ea typeface="STXihei" panose="02010600040101010101" pitchFamily="2" charset="-122"/>
                <a:cs typeface="Arial" panose="020B0604020202020204" pitchFamily="34" charset="0"/>
              </a:rPr>
              <a:t>分鐘以上</a:t>
            </a:r>
            <a:r>
              <a:rPr lang="zh-TW" altLang="zh-TW" sz="1400" kern="100" dirty="0">
                <a:latin typeface="STXihei" panose="02010600040101010101" pitchFamily="2" charset="-122"/>
                <a:ea typeface="STXihei" panose="02010600040101010101" pitchFamily="2" charset="-122"/>
                <a:cs typeface="Arial" panose="020B0604020202020204" pitchFamily="34" charset="0"/>
              </a:rPr>
              <a:t>，則司機無法繼續等候且視同使用服務，預訂費用將不退還</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a:t>
            </a:r>
            <a:endParaRPr lang="en-US" altLang="zh-TW" sz="1400" kern="100" dirty="0" smtClean="0">
              <a:latin typeface="STXihei" panose="02010600040101010101" pitchFamily="2" charset="-122"/>
              <a:ea typeface="STXihei" panose="02010600040101010101" pitchFamily="2" charset="-122"/>
            </a:endParaRPr>
          </a:p>
          <a:p>
            <a:pPr marL="342900" lvl="0" indent="-342900">
              <a:spcAft>
                <a:spcPts val="0"/>
              </a:spcAft>
              <a:buClr>
                <a:srgbClr val="000000"/>
              </a:buClr>
              <a:buSzPct val="100000"/>
              <a:buFont typeface="+mj-lt"/>
              <a:buAutoNum type="arabicPeriod" startAt="4"/>
            </a:pPr>
            <a:r>
              <a:rPr lang="zh-TW" altLang="zh-TW" sz="1400" b="1" kern="100" dirty="0" smtClean="0">
                <a:latin typeface="STXihei" panose="02010600040101010101" pitchFamily="2" charset="-122"/>
                <a:ea typeface="STXihei" panose="02010600040101010101" pitchFamily="2" charset="-122"/>
                <a:cs typeface="Arial" panose="020B0604020202020204" pitchFamily="34" charset="0"/>
              </a:rPr>
              <a:t>接機</a:t>
            </a:r>
            <a:r>
              <a:rPr lang="zh-TW" altLang="zh-TW" sz="1400" b="1" kern="100" dirty="0">
                <a:latin typeface="STXihei" panose="02010600040101010101" pitchFamily="2" charset="-122"/>
                <a:ea typeface="STXihei" panose="02010600040101010101" pitchFamily="2" charset="-122"/>
                <a:cs typeface="Arial" panose="020B0604020202020204" pitchFamily="34" charset="0"/>
              </a:rPr>
              <a:t>待時：</a:t>
            </a:r>
            <a:r>
              <a:rPr lang="zh-TW" altLang="zh-TW" sz="1400" kern="100" dirty="0">
                <a:latin typeface="STXihei" panose="02010600040101010101" pitchFamily="2" charset="-122"/>
                <a:ea typeface="STXihei" panose="02010600040101010101" pitchFamily="2" charset="-122"/>
                <a:cs typeface="Arial" panose="020B0604020202020204" pitchFamily="34" charset="0"/>
              </a:rPr>
              <a:t>接機案件</a:t>
            </a:r>
            <a:r>
              <a:rPr lang="zh-TW" altLang="zh-TW" sz="1400" b="1" u="sng" kern="100" dirty="0">
                <a:latin typeface="STXihei" panose="02010600040101010101" pitchFamily="2" charset="-122"/>
                <a:ea typeface="STXihei" panose="02010600040101010101" pitchFamily="2" charset="-122"/>
                <a:cs typeface="Arial" panose="020B0604020202020204" pitchFamily="34" charset="0"/>
              </a:rPr>
              <a:t>最長等候時間為</a:t>
            </a:r>
            <a:r>
              <a:rPr lang="en-US" altLang="zh-TW" sz="1400" b="1" u="sng" kern="100" dirty="0">
                <a:latin typeface="STXihei" panose="02010600040101010101" pitchFamily="2" charset="-122"/>
                <a:ea typeface="STXihei" panose="02010600040101010101" pitchFamily="2" charset="-122"/>
                <a:cs typeface="Arial" panose="020B0604020202020204" pitchFamily="34" charset="0"/>
              </a:rPr>
              <a:t>60</a:t>
            </a:r>
            <a:r>
              <a:rPr lang="zh-TW" altLang="zh-TW" sz="1400" b="1" u="sng" kern="100" dirty="0">
                <a:latin typeface="STXihei" panose="02010600040101010101" pitchFamily="2" charset="-122"/>
                <a:ea typeface="STXihei" panose="02010600040101010101" pitchFamily="2" charset="-122"/>
                <a:cs typeface="Arial" panose="020B0604020202020204" pitchFamily="34" charset="0"/>
              </a:rPr>
              <a:t>分鐘</a:t>
            </a:r>
            <a:r>
              <a:rPr lang="zh-TW" altLang="zh-TW" sz="1400" kern="100" dirty="0">
                <a:latin typeface="STXihei" panose="02010600040101010101" pitchFamily="2" charset="-122"/>
                <a:ea typeface="STXihei" panose="02010600040101010101" pitchFamily="2" charset="-122"/>
                <a:cs typeface="Arial" panose="020B0604020202020204" pitchFamily="34" charset="0"/>
              </a:rPr>
              <a:t>，若超過</a:t>
            </a:r>
            <a:r>
              <a:rPr lang="en-US" altLang="zh-TW" sz="1400" kern="100" dirty="0">
                <a:latin typeface="STXihei" panose="02010600040101010101" pitchFamily="2" charset="-122"/>
                <a:ea typeface="STXihei" panose="02010600040101010101" pitchFamily="2" charset="-122"/>
                <a:cs typeface="Arial" panose="020B0604020202020204" pitchFamily="34" charset="0"/>
              </a:rPr>
              <a:t>60</a:t>
            </a:r>
            <a:r>
              <a:rPr lang="zh-TW" altLang="zh-TW" sz="1400" kern="100" dirty="0">
                <a:latin typeface="STXihei" panose="02010600040101010101" pitchFamily="2" charset="-122"/>
                <a:ea typeface="STXihei" panose="02010600040101010101" pitchFamily="2" charset="-122"/>
                <a:cs typeface="Arial" panose="020B0604020202020204" pitchFamily="34" charset="0"/>
              </a:rPr>
              <a:t>分鐘以上，仍無法與</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貴賓聯繫</a:t>
            </a:r>
            <a:r>
              <a:rPr lang="zh-TW" altLang="en-US" sz="1400" kern="100" dirty="0" smtClean="0">
                <a:latin typeface="STXihei" panose="02010600040101010101" pitchFamily="2" charset="-122"/>
                <a:ea typeface="STXihei" panose="02010600040101010101" pitchFamily="2" charset="-122"/>
                <a:cs typeface="Arial" panose="020B0604020202020204" pitchFamily="34" charset="0"/>
              </a:rPr>
              <a:t>或貴賓仍無法上車</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a:t>
            </a:r>
            <a:r>
              <a:rPr lang="zh-TW" altLang="zh-TW" sz="1400" kern="100" dirty="0">
                <a:latin typeface="STXihei" panose="02010600040101010101" pitchFamily="2" charset="-122"/>
                <a:ea typeface="STXihei" panose="02010600040101010101" pitchFamily="2" charset="-122"/>
                <a:cs typeface="Arial" panose="020B0604020202020204" pitchFamily="34" charset="0"/>
              </a:rPr>
              <a:t>則視同貴賓已使用乙次服務，預訂費用將不退還；若貴賓須待時接送，需視司機行程允許，第</a:t>
            </a:r>
            <a:r>
              <a:rPr lang="en-US" altLang="zh-TW" sz="1400" kern="100" dirty="0">
                <a:latin typeface="STXihei" panose="02010600040101010101" pitchFamily="2" charset="-122"/>
                <a:ea typeface="STXihei" panose="02010600040101010101" pitchFamily="2" charset="-122"/>
                <a:cs typeface="Arial" panose="020B0604020202020204" pitchFamily="34" charset="0"/>
              </a:rPr>
              <a:t>61</a:t>
            </a:r>
            <a:r>
              <a:rPr lang="zh-TW" altLang="zh-TW" sz="1400" kern="100" dirty="0">
                <a:latin typeface="STXihei" panose="02010600040101010101" pitchFamily="2" charset="-122"/>
                <a:ea typeface="STXihei" panose="02010600040101010101" pitchFamily="2" charset="-122"/>
                <a:cs typeface="Arial" panose="020B0604020202020204" pitchFamily="34" charset="0"/>
              </a:rPr>
              <a:t>分鐘起，每小時酌收待時費用</a:t>
            </a:r>
            <a:r>
              <a:rPr lang="en-US" altLang="zh-TW" sz="1400" kern="100" dirty="0">
                <a:latin typeface="STXihei" panose="02010600040101010101" pitchFamily="2" charset="-122"/>
                <a:ea typeface="STXihei" panose="02010600040101010101" pitchFamily="2" charset="-122"/>
                <a:cs typeface="Arial" panose="020B0604020202020204" pitchFamily="34" charset="0"/>
              </a:rPr>
              <a:t>NT$300</a:t>
            </a:r>
            <a:r>
              <a:rPr lang="zh-TW" altLang="zh-TW" sz="1400" kern="100" dirty="0">
                <a:latin typeface="STXihei" panose="02010600040101010101" pitchFamily="2" charset="-122"/>
                <a:ea typeface="STXihei" panose="02010600040101010101" pitchFamily="2" charset="-122"/>
                <a:cs typeface="Arial" panose="020B0604020202020204" pitchFamily="34" charset="0"/>
              </a:rPr>
              <a:t>，不足一小時以一小時計算，最長等候</a:t>
            </a:r>
            <a:r>
              <a:rPr lang="en-US" altLang="zh-TW" sz="1400" kern="100" dirty="0">
                <a:latin typeface="STXihei" panose="02010600040101010101" pitchFamily="2" charset="-122"/>
                <a:ea typeface="STXihei" panose="02010600040101010101" pitchFamily="2" charset="-122"/>
                <a:cs typeface="Arial" panose="020B0604020202020204" pitchFamily="34" charset="0"/>
              </a:rPr>
              <a:t>120</a:t>
            </a:r>
            <a:r>
              <a:rPr lang="zh-TW" altLang="zh-TW" sz="1400" kern="100" dirty="0">
                <a:latin typeface="STXihei" panose="02010600040101010101" pitchFamily="2" charset="-122"/>
                <a:ea typeface="STXihei" panose="02010600040101010101" pitchFamily="2" charset="-122"/>
                <a:cs typeface="Arial" panose="020B0604020202020204" pitchFamily="34" charset="0"/>
              </a:rPr>
              <a:t>分鐘（依航班實際抵達時間起算）。「亞菲得」保留接受貴賓待時接送權利</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a:t>
            </a:r>
            <a:endParaRPr lang="en-US" altLang="zh-TW" sz="1400" kern="100" dirty="0" smtClean="0">
              <a:latin typeface="STXihei" panose="02010600040101010101" pitchFamily="2" charset="-122"/>
              <a:ea typeface="STXihei" panose="02010600040101010101" pitchFamily="2" charset="-122"/>
            </a:endParaRPr>
          </a:p>
        </p:txBody>
      </p:sp>
    </p:spTree>
    <p:extLst>
      <p:ext uri="{BB962C8B-B14F-4D97-AF65-F5344CB8AC3E}">
        <p14:creationId xmlns="" xmlns:p14="http://schemas.microsoft.com/office/powerpoint/2010/main" val="1732272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服務注意事項</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2" name="矩形 1"/>
          <p:cNvSpPr/>
          <p:nvPr/>
        </p:nvSpPr>
        <p:spPr>
          <a:xfrm>
            <a:off x="272480" y="1052736"/>
            <a:ext cx="9361040" cy="5478423"/>
          </a:xfrm>
          <a:prstGeom prst="rect">
            <a:avLst/>
          </a:prstGeom>
        </p:spPr>
        <p:txBody>
          <a:bodyPr wrap="square">
            <a:spAutoFit/>
          </a:bodyPr>
          <a:lstStyle/>
          <a:p>
            <a:pPr marL="342900" lvl="0" indent="-342900">
              <a:spcAft>
                <a:spcPts val="0"/>
              </a:spcAft>
              <a:buClr>
                <a:srgbClr val="000000"/>
              </a:buClr>
              <a:buSzPct val="100000"/>
              <a:buFont typeface="+mj-lt"/>
              <a:buAutoNum type="arabicPeriod" startAt="7"/>
            </a:pPr>
            <a:r>
              <a:rPr lang="zh-TW" altLang="zh-TW" sz="1400" b="1" kern="100" dirty="0" smtClean="0">
                <a:latin typeface="STXihei" panose="02010600040101010101" pitchFamily="2" charset="-122"/>
                <a:ea typeface="STXihei" panose="02010600040101010101" pitchFamily="2" charset="-122"/>
                <a:cs typeface="Arial" panose="020B0604020202020204" pitchFamily="34" charset="0"/>
              </a:rPr>
              <a:t>加</a:t>
            </a:r>
            <a:r>
              <a:rPr lang="zh-TW" altLang="zh-TW" sz="1400" b="1" kern="100" dirty="0">
                <a:latin typeface="STXihei" panose="02010600040101010101" pitchFamily="2" charset="-122"/>
                <a:ea typeface="STXihei" panose="02010600040101010101" pitchFamily="2" charset="-122"/>
                <a:cs typeface="Arial" panose="020B0604020202020204" pitchFamily="34" charset="0"/>
              </a:rPr>
              <a:t>點服務：</a:t>
            </a:r>
            <a:r>
              <a:rPr lang="zh-TW" altLang="zh-TW" sz="1400" kern="100" dirty="0">
                <a:latin typeface="STXihei" panose="02010600040101010101" pitchFamily="2" charset="-122"/>
                <a:ea typeface="STXihei" panose="02010600040101010101" pitchFamily="2" charset="-122"/>
                <a:cs typeface="Arial" panose="020B0604020202020204" pitchFamily="34" charset="0"/>
              </a:rPr>
              <a:t>由貴賓本人指定單一定點接</a:t>
            </a:r>
            <a:r>
              <a:rPr lang="en-US" altLang="zh-TW" sz="1400" kern="100" dirty="0">
                <a:latin typeface="STXihei" panose="02010600040101010101" pitchFamily="2" charset="-122"/>
                <a:ea typeface="STXihei" panose="02010600040101010101" pitchFamily="2" charset="-122"/>
                <a:cs typeface="Arial" panose="020B0604020202020204" pitchFamily="34" charset="0"/>
              </a:rPr>
              <a:t>/</a:t>
            </a:r>
            <a:r>
              <a:rPr lang="zh-TW" altLang="zh-TW" sz="1400" kern="100" dirty="0">
                <a:latin typeface="STXihei" panose="02010600040101010101" pitchFamily="2" charset="-122"/>
                <a:ea typeface="STXihei" panose="02010600040101010101" pitchFamily="2" charset="-122"/>
                <a:cs typeface="Arial" panose="020B0604020202020204" pitchFamily="34" charset="0"/>
              </a:rPr>
              <a:t>送服務，不提供臨時沿途停靠接</a:t>
            </a:r>
            <a:r>
              <a:rPr lang="en-US" altLang="zh-TW" sz="1400" kern="100" dirty="0">
                <a:latin typeface="STXihei" panose="02010600040101010101" pitchFamily="2" charset="-122"/>
                <a:ea typeface="STXihei" panose="02010600040101010101" pitchFamily="2" charset="-122"/>
                <a:cs typeface="Arial" panose="020B0604020202020204" pitchFamily="34" charset="0"/>
              </a:rPr>
              <a:t>/</a:t>
            </a:r>
            <a:r>
              <a:rPr lang="zh-TW" altLang="zh-TW" sz="1400" kern="100" dirty="0">
                <a:latin typeface="STXihei" panose="02010600040101010101" pitchFamily="2" charset="-122"/>
                <a:ea typeface="STXihei" panose="02010600040101010101" pitchFamily="2" charset="-122"/>
                <a:cs typeface="Arial" panose="020B0604020202020204" pitchFamily="34" charset="0"/>
              </a:rPr>
              <a:t>送其他貴賓。若貴賓需加點請於預約時指定，加點須以順向為原則，收費標準視貴賓接送地點與停靠點之距離收費，由「亞菲得」客服中心線上報價，每多一個停靠點須加收</a:t>
            </a:r>
            <a:r>
              <a:rPr lang="en-US" altLang="zh-TW" sz="1400" kern="100" dirty="0">
                <a:latin typeface="STXihei" panose="02010600040101010101" pitchFamily="2" charset="-122"/>
                <a:ea typeface="STXihei" panose="02010600040101010101" pitchFamily="2" charset="-122"/>
                <a:cs typeface="Arial" panose="020B0604020202020204" pitchFamily="34" charset="0"/>
              </a:rPr>
              <a:t>NT$200</a:t>
            </a:r>
            <a:r>
              <a:rPr lang="zh-TW" altLang="zh-TW" sz="1400" kern="100" dirty="0">
                <a:latin typeface="STXihei" panose="02010600040101010101" pitchFamily="2" charset="-122"/>
                <a:ea typeface="STXihei" panose="02010600040101010101" pitchFamily="2" charset="-122"/>
                <a:cs typeface="Arial" panose="020B0604020202020204" pitchFamily="34" charset="0"/>
              </a:rPr>
              <a:t>，停靠點之間的距離以</a:t>
            </a:r>
            <a:r>
              <a:rPr lang="en-US" altLang="zh-TW" sz="1400" kern="100" dirty="0">
                <a:latin typeface="STXihei" panose="02010600040101010101" pitchFamily="2" charset="-122"/>
                <a:ea typeface="STXihei" panose="02010600040101010101" pitchFamily="2" charset="-122"/>
                <a:cs typeface="Arial" panose="020B0604020202020204" pitchFamily="34" charset="0"/>
              </a:rPr>
              <a:t>5</a:t>
            </a:r>
            <a:r>
              <a:rPr lang="zh-TW" altLang="zh-TW" sz="1400" kern="100" dirty="0">
                <a:latin typeface="STXihei" panose="02010600040101010101" pitchFamily="2" charset="-122"/>
                <a:ea typeface="STXihei" panose="02010600040101010101" pitchFamily="2" charset="-122"/>
                <a:cs typeface="Arial" panose="020B0604020202020204" pitchFamily="34" charset="0"/>
              </a:rPr>
              <a:t>公里為限，超過</a:t>
            </a:r>
            <a:r>
              <a:rPr lang="en-US" altLang="zh-TW" sz="1400" kern="100" dirty="0">
                <a:latin typeface="STXihei" panose="02010600040101010101" pitchFamily="2" charset="-122"/>
                <a:ea typeface="STXihei" panose="02010600040101010101" pitchFamily="2" charset="-122"/>
                <a:cs typeface="Arial" panose="020B0604020202020204" pitchFamily="34" charset="0"/>
              </a:rPr>
              <a:t>5</a:t>
            </a:r>
            <a:r>
              <a:rPr lang="zh-TW" altLang="zh-TW" sz="1400" kern="100" dirty="0">
                <a:latin typeface="STXihei" panose="02010600040101010101" pitchFamily="2" charset="-122"/>
                <a:ea typeface="STXihei" panose="02010600040101010101" pitchFamily="2" charset="-122"/>
                <a:cs typeface="Arial" panose="020B0604020202020204" pitchFamily="34" charset="0"/>
              </a:rPr>
              <a:t>公里以每公里再加收</a:t>
            </a:r>
            <a:r>
              <a:rPr lang="en-US" altLang="zh-TW" sz="1400" kern="100" dirty="0">
                <a:latin typeface="STXihei" panose="02010600040101010101" pitchFamily="2" charset="-122"/>
                <a:ea typeface="STXihei" panose="02010600040101010101" pitchFamily="2" charset="-122"/>
                <a:cs typeface="Arial" panose="020B0604020202020204" pitchFamily="34" charset="0"/>
              </a:rPr>
              <a:t>NT$20</a:t>
            </a:r>
            <a:r>
              <a:rPr lang="zh-TW" altLang="zh-TW" sz="1400" kern="100" dirty="0">
                <a:latin typeface="STXihei" panose="02010600040101010101" pitchFamily="2" charset="-122"/>
                <a:ea typeface="STXihei" panose="02010600040101010101" pitchFamily="2" charset="-122"/>
                <a:cs typeface="Arial" panose="020B0604020202020204" pitchFamily="34" charset="0"/>
              </a:rPr>
              <a:t>，未滿</a:t>
            </a:r>
            <a:r>
              <a:rPr lang="en-US" altLang="zh-TW" sz="1400" kern="100" dirty="0">
                <a:latin typeface="STXihei" panose="02010600040101010101" pitchFamily="2" charset="-122"/>
                <a:ea typeface="STXihei" panose="02010600040101010101" pitchFamily="2" charset="-122"/>
                <a:cs typeface="Arial" panose="020B0604020202020204" pitchFamily="34" charset="0"/>
              </a:rPr>
              <a:t>1</a:t>
            </a:r>
            <a:r>
              <a:rPr lang="zh-TW" altLang="zh-TW" sz="1400" kern="100" dirty="0">
                <a:latin typeface="STXihei" panose="02010600040101010101" pitchFamily="2" charset="-122"/>
                <a:ea typeface="STXihei" panose="02010600040101010101" pitchFamily="2" charset="-122"/>
                <a:cs typeface="Arial" panose="020B0604020202020204" pitchFamily="34" charset="0"/>
              </a:rPr>
              <a:t>公里者，以</a:t>
            </a:r>
            <a:r>
              <a:rPr lang="en-US" altLang="zh-TW" sz="1400" kern="100" dirty="0">
                <a:latin typeface="STXihei" panose="02010600040101010101" pitchFamily="2" charset="-122"/>
                <a:ea typeface="STXihei" panose="02010600040101010101" pitchFamily="2" charset="-122"/>
                <a:cs typeface="Arial" panose="020B0604020202020204" pitchFamily="34" charset="0"/>
              </a:rPr>
              <a:t>1</a:t>
            </a:r>
            <a:r>
              <a:rPr lang="zh-TW" altLang="zh-TW" sz="1400" kern="100" dirty="0">
                <a:latin typeface="STXihei" panose="02010600040101010101" pitchFamily="2" charset="-122"/>
                <a:ea typeface="STXihei" panose="02010600040101010101" pitchFamily="2" charset="-122"/>
                <a:cs typeface="Arial" panose="020B0604020202020204" pitchFamily="34" charset="0"/>
              </a:rPr>
              <a:t>公里計。加點停靠服務僅接受電話預約，恕不接受網路預約。「亞菲得」保留接受貴賓加點停靠之權利</a:t>
            </a:r>
            <a:r>
              <a:rPr lang="zh-TW" altLang="zh-TW" sz="1400" kern="100" dirty="0" smtClean="0">
                <a:latin typeface="STXihei" panose="02010600040101010101" pitchFamily="2" charset="-122"/>
                <a:ea typeface="STXihei" panose="02010600040101010101" pitchFamily="2" charset="-122"/>
                <a:cs typeface="Arial" panose="020B0604020202020204" pitchFamily="34" charset="0"/>
              </a:rPr>
              <a:t>。</a:t>
            </a:r>
            <a:endParaRPr lang="en-US" altLang="zh-TW" sz="1400" kern="100" dirty="0" smtClean="0">
              <a:latin typeface="STXihei" panose="02010600040101010101" pitchFamily="2" charset="-122"/>
              <a:ea typeface="STXihei" panose="02010600040101010101" pitchFamily="2" charset="-122"/>
              <a:cs typeface="Arial" panose="020B0604020202020204" pitchFamily="34" charset="0"/>
            </a:endParaRPr>
          </a:p>
          <a:p>
            <a:pPr marL="342900" lvl="0" indent="-342900">
              <a:spcAft>
                <a:spcPts val="0"/>
              </a:spcAft>
              <a:buClr>
                <a:srgbClr val="000000"/>
              </a:buClr>
              <a:buSzPct val="100000"/>
              <a:buFont typeface="+mj-lt"/>
              <a:buAutoNum type="arabicPeriod" startAt="7"/>
            </a:pPr>
            <a:r>
              <a:rPr lang="zh-TW" altLang="en-US" sz="1400" kern="100" dirty="0" smtClean="0">
                <a:latin typeface="STXihei" panose="02010600040101010101" pitchFamily="2" charset="-122"/>
                <a:ea typeface="STXihei" panose="02010600040101010101" pitchFamily="2" charset="-122"/>
              </a:rPr>
              <a:t>車輛</a:t>
            </a:r>
            <a:r>
              <a:rPr lang="zh-TW" altLang="en-US" sz="1400" kern="100" dirty="0">
                <a:latin typeface="STXihei" panose="02010600040101010101" pitchFamily="2" charset="-122"/>
                <a:ea typeface="STXihei" panose="02010600040101010101" pitchFamily="2" charset="-122"/>
              </a:rPr>
              <a:t>調度：如遇連續假期造成車輛調度問題時，「亞菲得」得以計程車做為替代方案以順利完成接送服務，貴賓如未同意車輛調度的服務條款，將無法完成本項服務的預約。</a:t>
            </a:r>
          </a:p>
          <a:p>
            <a:pPr marL="342900" lvl="0" indent="-342900">
              <a:spcAft>
                <a:spcPts val="0"/>
              </a:spcAft>
              <a:buClr>
                <a:srgbClr val="000000"/>
              </a:buClr>
              <a:buSzPct val="100000"/>
              <a:buFont typeface="+mj-lt"/>
              <a:buAutoNum type="arabicPeriod" startAt="7"/>
            </a:pPr>
            <a:r>
              <a:rPr lang="zh-TW" altLang="en-US" sz="1400" kern="100" dirty="0" smtClean="0">
                <a:latin typeface="STXihei" panose="02010600040101010101" pitchFamily="2" charset="-122"/>
                <a:ea typeface="STXihei" panose="02010600040101010101" pitchFamily="2" charset="-122"/>
              </a:rPr>
              <a:t>為</a:t>
            </a:r>
            <a:r>
              <a:rPr lang="zh-TW" altLang="en-US" sz="1400" kern="100" dirty="0">
                <a:latin typeface="STXihei" panose="02010600040101010101" pitchFamily="2" charset="-122"/>
                <a:ea typeface="STXihei" panose="02010600040101010101" pitchFamily="2" charset="-122"/>
              </a:rPr>
              <a:t>維護後續乘客之權益及車內清潔，嚴禁於車內抽煙、嚼檳榔、飲食，貴賓若因上述情事或車內飲食，導致車輛毀損、</a:t>
            </a:r>
            <a:r>
              <a:rPr lang="zh-TW" altLang="en-US" sz="1400" kern="100" dirty="0" smtClean="0">
                <a:latin typeface="STXihei" panose="02010600040101010101" pitchFamily="2" charset="-122"/>
                <a:ea typeface="STXihei" panose="02010600040101010101" pitchFamily="2" charset="-122"/>
              </a:rPr>
              <a:t>髒亂或殘留</a:t>
            </a:r>
            <a:r>
              <a:rPr lang="zh-TW" altLang="en-US" sz="1400" kern="100" dirty="0">
                <a:latin typeface="STXihei" panose="02010600040101010101" pitchFamily="2" charset="-122"/>
                <a:ea typeface="STXihei" panose="02010600040101010101" pitchFamily="2" charset="-122"/>
              </a:rPr>
              <a:t>異味，須由貴賓賠償相關修繕、清潔及營業損失費用</a:t>
            </a:r>
            <a:r>
              <a:rPr lang="en-US" altLang="zh-TW" sz="1400" kern="100" dirty="0">
                <a:latin typeface="STXihei" panose="02010600040101010101" pitchFamily="2" charset="-122"/>
                <a:ea typeface="STXihei" panose="02010600040101010101" pitchFamily="2" charset="-122"/>
              </a:rPr>
              <a:t>NT$800</a:t>
            </a:r>
            <a:r>
              <a:rPr lang="zh-TW" altLang="en-US" sz="1400" kern="100" dirty="0">
                <a:latin typeface="STXihei" panose="02010600040101010101" pitchFamily="2" charset="-122"/>
                <a:ea typeface="STXihei" panose="02010600040101010101" pitchFamily="2" charset="-122"/>
              </a:rPr>
              <a:t>元。</a:t>
            </a:r>
          </a:p>
          <a:p>
            <a:pPr marL="342900" lvl="0" indent="-342900">
              <a:spcAft>
                <a:spcPts val="0"/>
              </a:spcAft>
              <a:buClr>
                <a:srgbClr val="000000"/>
              </a:buClr>
              <a:buSzPct val="100000"/>
              <a:buFont typeface="+mj-lt"/>
              <a:buAutoNum type="arabicPeriod" startAt="7"/>
            </a:pPr>
            <a:r>
              <a:rPr lang="zh-TW" altLang="en-US" sz="1400" kern="100" dirty="0" smtClean="0">
                <a:latin typeface="STXihei" panose="02010600040101010101" pitchFamily="2" charset="-122"/>
                <a:ea typeface="STXihei" panose="02010600040101010101" pitchFamily="2" charset="-122"/>
              </a:rPr>
              <a:t>現場</a:t>
            </a:r>
            <a:r>
              <a:rPr lang="zh-TW" altLang="en-US" sz="1400" kern="100" dirty="0">
                <a:latin typeface="STXihei" panose="02010600040101010101" pitchFamily="2" charset="-122"/>
                <a:ea typeface="STXihei" panose="02010600040101010101" pitchFamily="2" charset="-122"/>
              </a:rPr>
              <a:t>認證：限貴賓本人使用，上車時須出示本人身分證明文件</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護照或三照之一</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供司機認證。</a:t>
            </a:r>
          </a:p>
          <a:p>
            <a:pPr marL="342900" lvl="0" indent="-342900">
              <a:spcAft>
                <a:spcPts val="0"/>
              </a:spcAft>
              <a:buClr>
                <a:srgbClr val="000000"/>
              </a:buClr>
              <a:buSzPct val="100000"/>
              <a:buFont typeface="+mj-lt"/>
              <a:buAutoNum type="arabicPeriod" startAt="7"/>
            </a:pPr>
            <a:r>
              <a:rPr lang="zh-TW" altLang="en-US" sz="1400" kern="100" dirty="0" smtClean="0">
                <a:latin typeface="STXihei" panose="02010600040101010101" pitchFamily="2" charset="-122"/>
                <a:ea typeface="STXihei" panose="02010600040101010101" pitchFamily="2" charset="-122"/>
              </a:rPr>
              <a:t>乘客</a:t>
            </a:r>
            <a:r>
              <a:rPr lang="zh-TW" altLang="en-US" sz="1400" kern="100" dirty="0">
                <a:latin typeface="STXihei" panose="02010600040101010101" pitchFamily="2" charset="-122"/>
                <a:ea typeface="STXihei" panose="02010600040101010101" pitchFamily="2" charset="-122"/>
              </a:rPr>
              <a:t>保險：服務車輛均投保乘客險，每一位乘客之投保金額為</a:t>
            </a:r>
            <a:r>
              <a:rPr lang="en-US" altLang="zh-TW" sz="1400" kern="100" dirty="0">
                <a:latin typeface="STXihei" panose="02010600040101010101" pitchFamily="2" charset="-122"/>
                <a:ea typeface="STXihei" panose="02010600040101010101" pitchFamily="2" charset="-122"/>
              </a:rPr>
              <a:t>500</a:t>
            </a:r>
            <a:r>
              <a:rPr lang="zh-TW" altLang="en-US" sz="1400" kern="100" dirty="0">
                <a:latin typeface="STXihei" panose="02010600040101010101" pitchFamily="2" charset="-122"/>
                <a:ea typeface="STXihei" panose="02010600040101010101" pitchFamily="2" charset="-122"/>
              </a:rPr>
              <a:t>萬元。</a:t>
            </a:r>
          </a:p>
          <a:p>
            <a:pPr marL="342900" lvl="0" indent="-342900">
              <a:spcAft>
                <a:spcPts val="0"/>
              </a:spcAft>
              <a:buClr>
                <a:srgbClr val="000000"/>
              </a:buClr>
              <a:buSzPct val="100000"/>
              <a:buFont typeface="+mj-lt"/>
              <a:buAutoNum type="arabicPeriod" startAt="7"/>
            </a:pPr>
            <a:r>
              <a:rPr lang="zh-TW" altLang="en-US" sz="1400" kern="100" dirty="0" smtClean="0">
                <a:latin typeface="STXihei" panose="02010600040101010101" pitchFamily="2" charset="-122"/>
                <a:ea typeface="STXihei" panose="02010600040101010101" pitchFamily="2" charset="-122"/>
              </a:rPr>
              <a:t>同行</a:t>
            </a:r>
            <a:r>
              <a:rPr lang="zh-TW" altLang="en-US" sz="1400" kern="100" dirty="0">
                <a:latin typeface="STXihei" panose="02010600040101010101" pitchFamily="2" charset="-122"/>
                <a:ea typeface="STXihei" panose="02010600040101010101" pitchFamily="2" charset="-122"/>
              </a:rPr>
              <a:t>人數：除貴賓本人使用外，如行李加上同行親友未超過車輛乘載之範圍，皆可一同搭乘，但以一車為限。（一車限定人數依交通法規規定，專屬預約網站「亞菲得」保留接受同行人數之權利。）</a:t>
            </a:r>
          </a:p>
          <a:p>
            <a:pPr marL="342900" lvl="0" indent="-342900">
              <a:spcAft>
                <a:spcPts val="0"/>
              </a:spcAft>
              <a:buClr>
                <a:srgbClr val="000000"/>
              </a:buClr>
              <a:buSzPct val="100000"/>
              <a:buFont typeface="+mj-lt"/>
              <a:buAutoNum type="arabicPeriod" startAt="7"/>
            </a:pPr>
            <a:r>
              <a:rPr lang="zh-TW" altLang="en-US" sz="1400" kern="100" dirty="0" smtClean="0">
                <a:latin typeface="STXihei" panose="02010600040101010101" pitchFamily="2" charset="-122"/>
                <a:ea typeface="STXihei" panose="02010600040101010101" pitchFamily="2" charset="-122"/>
              </a:rPr>
              <a:t>本</a:t>
            </a:r>
            <a:r>
              <a:rPr lang="zh-TW" altLang="en-US" sz="1400" kern="100" dirty="0">
                <a:latin typeface="STXihei" panose="02010600040101010101" pitchFamily="2" charset="-122"/>
                <a:ea typeface="STXihei" panose="02010600040101010101" pitchFamily="2" charset="-122"/>
              </a:rPr>
              <a:t>服務僅提供一般平面道路機場接送服務，恕不配合指定進入地下室</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立體停車場，或搬運行李至客戶指定地點，如：搬運行李上</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下樓</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342900" lvl="0" indent="-342900">
              <a:spcAft>
                <a:spcPts val="0"/>
              </a:spcAft>
              <a:buClr>
                <a:srgbClr val="000000"/>
              </a:buClr>
              <a:buSzPct val="100000"/>
              <a:buFont typeface="+mj-lt"/>
              <a:buAutoNum type="arabicPeriod" startAt="7"/>
            </a:pPr>
            <a:r>
              <a:rPr lang="zh-TW" altLang="en-US" sz="1400" b="1" kern="100" dirty="0" smtClean="0">
                <a:latin typeface="STXihei" panose="02010600040101010101" pitchFamily="2" charset="-122"/>
                <a:ea typeface="STXihei" panose="02010600040101010101" pitchFamily="2" charset="-122"/>
              </a:rPr>
              <a:t>加價項目：</a:t>
            </a:r>
            <a:endParaRPr lang="en-US" altLang="zh-TW" sz="1400" b="1"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a:latin typeface="STXihei" panose="02010600040101010101" pitchFamily="2" charset="-122"/>
                <a:ea typeface="STXihei" panose="02010600040101010101" pitchFamily="2" charset="-122"/>
              </a:rPr>
              <a:t>偏遠地區加價：貴賓指定之接送地點若為偏遠地區，須酌收偏遠地區加價，費用詳如偏遠地區加價表</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b="1" u="sng" kern="100" dirty="0" smtClean="0">
                <a:latin typeface="STXihei" panose="02010600040101010101" pitchFamily="2" charset="-122"/>
                <a:ea typeface="STXihei" panose="02010600040101010101" pitchFamily="2" charset="-122"/>
              </a:rPr>
              <a:t>農曆</a:t>
            </a:r>
            <a:r>
              <a:rPr lang="zh-TW" altLang="en-US" sz="1400" b="1" u="sng" kern="100" dirty="0">
                <a:latin typeface="STXihei" panose="02010600040101010101" pitchFamily="2" charset="-122"/>
                <a:ea typeface="STXihei" panose="02010600040101010101" pitchFamily="2" charset="-122"/>
              </a:rPr>
              <a:t>春節假期除夕</a:t>
            </a:r>
            <a:r>
              <a:rPr lang="en-US" altLang="zh-TW" sz="1400" b="1" u="sng" kern="100" dirty="0">
                <a:latin typeface="STXihei" panose="02010600040101010101" pitchFamily="2" charset="-122"/>
                <a:ea typeface="STXihei" panose="02010600040101010101" pitchFamily="2" charset="-122"/>
              </a:rPr>
              <a:t>~</a:t>
            </a:r>
            <a:r>
              <a:rPr lang="zh-TW" altLang="en-US" sz="1400" b="1" u="sng" kern="100" dirty="0">
                <a:latin typeface="STXihei" panose="02010600040101010101" pitchFamily="2" charset="-122"/>
                <a:ea typeface="STXihei" panose="02010600040101010101" pitchFamily="2" charset="-122"/>
              </a:rPr>
              <a:t>初五機場接送價格，不分區依優惠價加收</a:t>
            </a:r>
            <a:r>
              <a:rPr lang="en-US" altLang="zh-TW" sz="1400" b="1" u="sng" kern="100" dirty="0">
                <a:latin typeface="STXihei" panose="02010600040101010101" pitchFamily="2" charset="-122"/>
                <a:ea typeface="STXihei" panose="02010600040101010101" pitchFamily="2" charset="-122"/>
              </a:rPr>
              <a:t>NT$500</a:t>
            </a:r>
            <a:r>
              <a:rPr lang="zh-TW" altLang="en-US" sz="1400" b="1" u="sng" kern="100" dirty="0" smtClean="0">
                <a:latin typeface="STXihei" panose="02010600040101010101" pitchFamily="2" charset="-122"/>
                <a:ea typeface="STXihei" panose="02010600040101010101" pitchFamily="2" charset="-122"/>
              </a:rPr>
              <a:t>。</a:t>
            </a:r>
            <a:endParaRPr lang="en-US" altLang="zh-TW" sz="1400" b="1" u="sng"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夜間</a:t>
            </a:r>
            <a:r>
              <a:rPr lang="zh-TW" altLang="en-US" sz="1400" kern="100" dirty="0">
                <a:latin typeface="STXihei" panose="02010600040101010101" pitchFamily="2" charset="-122"/>
                <a:ea typeface="STXihei" panose="02010600040101010101" pitchFamily="2" charset="-122"/>
              </a:rPr>
              <a:t>服務費用：預約之送機或接機服務時間為夜間</a:t>
            </a:r>
            <a:r>
              <a:rPr lang="en-US" altLang="zh-TW" sz="1400" kern="100" dirty="0">
                <a:latin typeface="STXihei" panose="02010600040101010101" pitchFamily="2" charset="-122"/>
                <a:ea typeface="STXihei" panose="02010600040101010101" pitchFamily="2" charset="-122"/>
              </a:rPr>
              <a:t>21</a:t>
            </a:r>
            <a:r>
              <a:rPr lang="zh-TW" altLang="en-US" sz="1400" kern="100" dirty="0">
                <a:latin typeface="STXihei" panose="02010600040101010101" pitchFamily="2" charset="-122"/>
                <a:ea typeface="STXihei" panose="02010600040101010101" pitchFamily="2" charset="-122"/>
              </a:rPr>
              <a:t>：</a:t>
            </a:r>
            <a:r>
              <a:rPr lang="en-US" altLang="zh-TW" sz="1400" kern="100" dirty="0">
                <a:latin typeface="STXihei" panose="02010600040101010101" pitchFamily="2" charset="-122"/>
                <a:ea typeface="STXihei" panose="02010600040101010101" pitchFamily="2" charset="-122"/>
              </a:rPr>
              <a:t>00(</a:t>
            </a:r>
            <a:r>
              <a:rPr lang="zh-TW" altLang="en-US" sz="1400" kern="100" dirty="0">
                <a:latin typeface="STXihei" panose="02010600040101010101" pitchFamily="2" charset="-122"/>
                <a:ea typeface="STXihei" panose="02010600040101010101" pitchFamily="2" charset="-122"/>
              </a:rPr>
              <a:t>含</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a:t>
            </a:r>
            <a:r>
              <a:rPr lang="en-US" altLang="zh-TW" sz="1400" kern="100" dirty="0">
                <a:latin typeface="STXihei" panose="02010600040101010101" pitchFamily="2" charset="-122"/>
                <a:ea typeface="STXihei" panose="02010600040101010101" pitchFamily="2" charset="-122"/>
              </a:rPr>
              <a:t>07</a:t>
            </a:r>
            <a:r>
              <a:rPr lang="zh-TW" altLang="en-US" sz="1400" kern="100" dirty="0">
                <a:latin typeface="STXihei" panose="02010600040101010101" pitchFamily="2" charset="-122"/>
                <a:ea typeface="STXihei" panose="02010600040101010101" pitchFamily="2" charset="-122"/>
              </a:rPr>
              <a:t>：</a:t>
            </a:r>
            <a:r>
              <a:rPr lang="en-US" altLang="zh-TW" sz="1400" kern="100" dirty="0">
                <a:latin typeface="STXihei" panose="02010600040101010101" pitchFamily="2" charset="-122"/>
                <a:ea typeface="STXihei" panose="02010600040101010101" pitchFamily="2" charset="-122"/>
              </a:rPr>
              <a:t>00(</a:t>
            </a:r>
            <a:r>
              <a:rPr lang="zh-TW" altLang="en-US" sz="1400" kern="100" dirty="0">
                <a:latin typeface="STXihei" panose="02010600040101010101" pitchFamily="2" charset="-122"/>
                <a:ea typeface="STXihei" panose="02010600040101010101" pitchFamily="2" charset="-122"/>
              </a:rPr>
              <a:t>含</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時段者，須加收</a:t>
            </a:r>
            <a:r>
              <a:rPr lang="zh-TW" altLang="en-US" sz="1400" b="1" u="sng" kern="100" dirty="0">
                <a:latin typeface="STXihei" panose="02010600040101010101" pitchFamily="2" charset="-122"/>
                <a:ea typeface="STXihei" panose="02010600040101010101" pitchFamily="2" charset="-122"/>
              </a:rPr>
              <a:t>「夜間服務費用」</a:t>
            </a:r>
            <a:r>
              <a:rPr lang="en-US" altLang="zh-TW" sz="1400" b="1" u="sng" kern="100" dirty="0">
                <a:latin typeface="STXihei" panose="02010600040101010101" pitchFamily="2" charset="-122"/>
                <a:ea typeface="STXihei" panose="02010600040101010101" pitchFamily="2" charset="-122"/>
              </a:rPr>
              <a:t>NT$200</a:t>
            </a:r>
            <a:r>
              <a:rPr lang="zh-TW" altLang="en-US" sz="1400" b="1" u="sng" kern="100" dirty="0">
                <a:latin typeface="STXihei" panose="02010600040101010101" pitchFamily="2" charset="-122"/>
                <a:ea typeface="STXihei" panose="02010600040101010101" pitchFamily="2" charset="-122"/>
              </a:rPr>
              <a:t>。</a:t>
            </a: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接送</a:t>
            </a:r>
            <a:r>
              <a:rPr lang="zh-TW" altLang="en-US" sz="1400" kern="100" dirty="0">
                <a:latin typeface="STXihei" panose="02010600040101010101" pitchFamily="2" charset="-122"/>
                <a:ea typeface="STXihei" panose="02010600040101010101" pitchFamily="2" charset="-122"/>
              </a:rPr>
              <a:t>安排之車輛：提供</a:t>
            </a:r>
            <a:r>
              <a:rPr lang="en-US" altLang="zh-TW" sz="1400" kern="100" dirty="0">
                <a:latin typeface="STXihei" panose="02010600040101010101" pitchFamily="2" charset="-122"/>
                <a:ea typeface="STXihei" panose="02010600040101010101" pitchFamily="2" charset="-122"/>
              </a:rPr>
              <a:t>2000C.C.(</a:t>
            </a:r>
            <a:r>
              <a:rPr lang="zh-TW" altLang="en-US" sz="1400" kern="100" dirty="0">
                <a:latin typeface="STXihei" panose="02010600040101010101" pitchFamily="2" charset="-122"/>
                <a:ea typeface="STXihei" panose="02010600040101010101" pitchFamily="2" charset="-122"/>
              </a:rPr>
              <a:t>含</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以上四人座轎車接送服務，預約貴賓不得指定車輛廠牌，請於預約前斟酌同行人數及行李數，若</a:t>
            </a:r>
            <a:r>
              <a:rPr lang="zh-TW" altLang="en-US" sz="1400" b="1" u="sng" kern="100" dirty="0">
                <a:latin typeface="STXihei" panose="02010600040101010101" pitchFamily="2" charset="-122"/>
                <a:ea typeface="STXihei" panose="02010600040101010101" pitchFamily="2" charset="-122"/>
              </a:rPr>
              <a:t>指定七人座車須另加收</a:t>
            </a:r>
            <a:r>
              <a:rPr lang="en-US" altLang="zh-TW" sz="1400" b="1" u="sng" kern="100" dirty="0">
                <a:latin typeface="STXihei" panose="02010600040101010101" pitchFamily="2" charset="-122"/>
                <a:ea typeface="STXihei" panose="02010600040101010101" pitchFamily="2" charset="-122"/>
              </a:rPr>
              <a:t>NT$200</a:t>
            </a:r>
            <a:r>
              <a:rPr lang="zh-TW" altLang="en-US" sz="1400" b="1" u="sng" kern="100" dirty="0">
                <a:latin typeface="STXihei" panose="02010600040101010101" pitchFamily="2" charset="-122"/>
                <a:ea typeface="STXihei" panose="02010600040101010101" pitchFamily="2" charset="-122"/>
              </a:rPr>
              <a:t>，指定進口車須另加收</a:t>
            </a:r>
            <a:r>
              <a:rPr lang="en-US" altLang="zh-TW" sz="1400" b="1" u="sng" kern="100" dirty="0">
                <a:latin typeface="STXihei" panose="02010600040101010101" pitchFamily="2" charset="-122"/>
                <a:ea typeface="STXihei" panose="02010600040101010101" pitchFamily="2" charset="-122"/>
              </a:rPr>
              <a:t>NT$400</a:t>
            </a:r>
            <a:r>
              <a:rPr lang="zh-TW" altLang="en-US" sz="1400" kern="100" dirty="0">
                <a:latin typeface="STXihei" panose="02010600040101010101" pitchFamily="2" charset="-122"/>
                <a:ea typeface="STXihei" panose="02010600040101010101" pitchFamily="2" charset="-122"/>
              </a:rPr>
              <a:t>，惟最終承載量須以不妨害行車安全為前提，「亞菲得」有最終決定派車權。</a:t>
            </a: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如</a:t>
            </a:r>
            <a:r>
              <a:rPr lang="zh-TW" altLang="en-US" sz="1400" kern="100" dirty="0">
                <a:latin typeface="STXihei" panose="02010600040101010101" pitchFamily="2" charset="-122"/>
                <a:ea typeface="STXihei" panose="02010600040101010101" pitchFamily="2" charset="-122"/>
              </a:rPr>
              <a:t>須</a:t>
            </a:r>
            <a:r>
              <a:rPr lang="zh-TW" altLang="en-US" sz="1400" b="1" u="sng" kern="100" dirty="0">
                <a:latin typeface="STXihei" panose="02010600040101010101" pitchFamily="2" charset="-122"/>
                <a:ea typeface="STXihei" panose="02010600040101010101" pitchFamily="2" charset="-122"/>
              </a:rPr>
              <a:t>舉牌</a:t>
            </a:r>
            <a:r>
              <a:rPr lang="zh-TW" altLang="en-US" sz="1400" b="1" u="sng" kern="100" dirty="0" smtClean="0">
                <a:latin typeface="STXihei" panose="02010600040101010101" pitchFamily="2" charset="-122"/>
                <a:ea typeface="STXihei" panose="02010600040101010101" pitchFamily="2" charset="-122"/>
              </a:rPr>
              <a:t>服務加收</a:t>
            </a:r>
            <a:r>
              <a:rPr lang="en-US" altLang="zh-TW" sz="1400" b="1" u="sng" kern="100" dirty="0">
                <a:latin typeface="STXihei" panose="02010600040101010101" pitchFamily="2" charset="-122"/>
                <a:ea typeface="STXihei" panose="02010600040101010101" pitchFamily="2" charset="-122"/>
              </a:rPr>
              <a:t>NT$200</a:t>
            </a:r>
            <a:r>
              <a:rPr lang="zh-TW" altLang="en-US" sz="1400" kern="100" dirty="0">
                <a:latin typeface="STXihei" panose="02010600040101010101" pitchFamily="2" charset="-122"/>
                <a:ea typeface="STXihei" panose="02010600040101010101" pitchFamily="2" charset="-122"/>
              </a:rPr>
              <a:t>舉牌費用。</a:t>
            </a:r>
          </a:p>
          <a:p>
            <a:pPr marL="800100" lvl="1" indent="-342900">
              <a:buClr>
                <a:srgbClr val="000000"/>
              </a:buClr>
              <a:buSzPct val="100000"/>
              <a:buFont typeface="Wingdings" panose="05000000000000000000" pitchFamily="2" charset="2"/>
              <a:buAutoNum type="circleNumWdWhitePlain"/>
            </a:pP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endParaRPr lang="zh-TW" altLang="en-US" sz="1400" b="1" kern="100" dirty="0">
              <a:latin typeface="STXihei" panose="02010600040101010101" pitchFamily="2" charset="-122"/>
              <a:ea typeface="STXihei" panose="02010600040101010101" pitchFamily="2" charset="-122"/>
            </a:endParaRPr>
          </a:p>
        </p:txBody>
      </p:sp>
    </p:spTree>
    <p:extLst>
      <p:ext uri="{BB962C8B-B14F-4D97-AF65-F5344CB8AC3E}">
        <p14:creationId xmlns="" xmlns:p14="http://schemas.microsoft.com/office/powerpoint/2010/main" val="1687833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服務注意事項</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2" name="矩形 1"/>
          <p:cNvSpPr/>
          <p:nvPr/>
        </p:nvSpPr>
        <p:spPr>
          <a:xfrm>
            <a:off x="488504" y="904066"/>
            <a:ext cx="9361040" cy="5909310"/>
          </a:xfrm>
          <a:prstGeom prst="rect">
            <a:avLst/>
          </a:prstGeom>
        </p:spPr>
        <p:txBody>
          <a:bodyPr wrap="square">
            <a:spAutoFit/>
          </a:bodyPr>
          <a:lstStyle/>
          <a:p>
            <a:pPr marL="342900" lvl="0" indent="-342900">
              <a:spcAft>
                <a:spcPts val="0"/>
              </a:spcAft>
              <a:buClr>
                <a:srgbClr val="000000"/>
              </a:buClr>
              <a:buSzPct val="100000"/>
              <a:buFont typeface="+mj-lt"/>
              <a:buAutoNum type="arabicPeriod" startAt="14"/>
            </a:pPr>
            <a:r>
              <a:rPr lang="zh-TW" altLang="en-US" sz="1400" b="1" kern="100" dirty="0" smtClean="0">
                <a:latin typeface="STXihei" panose="02010600040101010101" pitchFamily="2" charset="-122"/>
                <a:ea typeface="STXihei" panose="02010600040101010101" pitchFamily="2" charset="-122"/>
              </a:rPr>
              <a:t>加價項目：</a:t>
            </a:r>
            <a:endParaRPr lang="en-US" altLang="zh-TW" sz="1400" b="1"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startAt="6"/>
            </a:pPr>
            <a:r>
              <a:rPr lang="zh-TW" altLang="en-US" sz="1400" kern="100" dirty="0">
                <a:latin typeface="STXihei" panose="02010600040101010101" pitchFamily="2" charset="-122"/>
                <a:ea typeface="STXihei" panose="02010600040101010101" pitchFamily="2" charset="-122"/>
              </a:rPr>
              <a:t>兒童安全座椅加價說明：因應政府「小型車附載幼童安全乘坐實施及宣導辦法」規範，年齡</a:t>
            </a:r>
            <a:r>
              <a:rPr lang="en-US" altLang="zh-TW" sz="1400" kern="100" dirty="0">
                <a:latin typeface="STXihei" panose="02010600040101010101" pitchFamily="2" charset="-122"/>
                <a:ea typeface="STXihei" panose="02010600040101010101" pitchFamily="2" charset="-122"/>
              </a:rPr>
              <a:t>4</a:t>
            </a:r>
            <a:r>
              <a:rPr lang="zh-TW" altLang="en-US" sz="1400" kern="100" dirty="0">
                <a:latin typeface="STXihei" panose="02010600040101010101" pitchFamily="2" charset="-122"/>
                <a:ea typeface="STXihei" panose="02010600040101010101" pitchFamily="2" charset="-122"/>
              </a:rPr>
              <a:t>歲以下，且體重在十八公斤以下之兒童乘坐小客車，須使用安全座椅（增高座墊）乘坐。年齡</a:t>
            </a:r>
            <a:r>
              <a:rPr lang="en-US" altLang="zh-TW" sz="1400" kern="100" dirty="0">
                <a:latin typeface="STXihei" panose="02010600040101010101" pitchFamily="2" charset="-122"/>
                <a:ea typeface="STXihei" panose="02010600040101010101" pitchFamily="2" charset="-122"/>
              </a:rPr>
              <a:t>4</a:t>
            </a:r>
            <a:r>
              <a:rPr lang="zh-TW" altLang="en-US" sz="1400" kern="100" dirty="0">
                <a:latin typeface="STXihei" panose="02010600040101010101" pitchFamily="2" charset="-122"/>
                <a:ea typeface="STXihei" panose="02010600040101010101" pitchFamily="2" charset="-122"/>
              </a:rPr>
              <a:t>～</a:t>
            </a:r>
            <a:r>
              <a:rPr lang="en-US" altLang="zh-TW" sz="1400" kern="100" dirty="0">
                <a:latin typeface="STXihei" panose="02010600040101010101" pitchFamily="2" charset="-122"/>
                <a:ea typeface="STXihei" panose="02010600040101010101" pitchFamily="2" charset="-122"/>
              </a:rPr>
              <a:t>12</a:t>
            </a:r>
            <a:r>
              <a:rPr lang="zh-TW" altLang="en-US" sz="1400" kern="100" dirty="0">
                <a:latin typeface="STXihei" panose="02010600040101010101" pitchFamily="2" charset="-122"/>
                <a:ea typeface="STXihei" panose="02010600040101010101" pitchFamily="2" charset="-122"/>
              </a:rPr>
              <a:t>歲或體重逾十八公斤至三十六公斤以下之兒童，由貴賓視兒童本身之情況決定是否使用安全座椅（增高座墊）。每趟每張安全座椅（含增高座墊）須另加收</a:t>
            </a:r>
            <a:r>
              <a:rPr lang="en-US" altLang="zh-TW" sz="1400" kern="100" dirty="0">
                <a:latin typeface="STXihei" panose="02010600040101010101" pitchFamily="2" charset="-122"/>
                <a:ea typeface="STXihei" panose="02010600040101010101" pitchFamily="2" charset="-122"/>
              </a:rPr>
              <a:t>NT$300</a:t>
            </a:r>
            <a:r>
              <a:rPr lang="zh-TW" altLang="en-US" sz="1400" kern="100" dirty="0">
                <a:latin typeface="STXihei" panose="02010600040101010101" pitchFamily="2" charset="-122"/>
                <a:ea typeface="STXihei" panose="02010600040101010101" pitchFamily="2" charset="-122"/>
              </a:rPr>
              <a:t>。因車型限制，每車最多限預約二張安全座椅（含增高座墊）。若預約二張安全座椅（含增高座墊）須指定七人座車，並收車型加價</a:t>
            </a:r>
            <a:r>
              <a:rPr lang="en-US" altLang="zh-TW" sz="1400" kern="100" dirty="0">
                <a:latin typeface="STXihei" panose="02010600040101010101" pitchFamily="2" charset="-122"/>
                <a:ea typeface="STXihei" panose="02010600040101010101" pitchFamily="2" charset="-122"/>
              </a:rPr>
              <a:t>NT$200</a:t>
            </a:r>
            <a:r>
              <a:rPr lang="zh-TW" altLang="en-US" sz="1400" kern="100" dirty="0" smtClean="0">
                <a:latin typeface="STXihei" panose="02010600040101010101" pitchFamily="2" charset="-122"/>
                <a:ea typeface="STXihei" panose="02010600040101010101" pitchFamily="2" charset="-122"/>
              </a:rPr>
              <a:t>。</a:t>
            </a:r>
            <a:r>
              <a:rPr lang="en-US" altLang="zh-TW" sz="1400" kern="100" dirty="0" smtClean="0">
                <a:solidFill>
                  <a:srgbClr val="FF0000"/>
                </a:solidFill>
                <a:latin typeface="STXihei" panose="02010600040101010101" pitchFamily="2" charset="-122"/>
                <a:ea typeface="STXihei" panose="02010600040101010101" pitchFamily="2" charset="-122"/>
              </a:rPr>
              <a:t>(</a:t>
            </a:r>
            <a:r>
              <a:rPr lang="zh-TW" altLang="en-US" sz="1400" kern="100" dirty="0" smtClean="0">
                <a:solidFill>
                  <a:srgbClr val="FF0000"/>
                </a:solidFill>
                <a:latin typeface="STXihei" panose="02010600040101010101" pitchFamily="2" charset="-122"/>
                <a:ea typeface="STXihei" panose="02010600040101010101" pitchFamily="2" charset="-122"/>
              </a:rPr>
              <a:t>若司機至現場發現持卡人未申請兒童安全座椅，同行卻有應使用兒童安全座椅之幼童，亞菲得有權拒絕服務，費用不予退還。</a:t>
            </a:r>
            <a:r>
              <a:rPr lang="en-US" altLang="zh-TW" sz="1400" kern="100" dirty="0" smtClean="0">
                <a:solidFill>
                  <a:srgbClr val="FF0000"/>
                </a:solidFill>
                <a:latin typeface="STXihei" panose="02010600040101010101" pitchFamily="2" charset="-122"/>
                <a:ea typeface="STXihei" panose="02010600040101010101" pitchFamily="2" charset="-122"/>
              </a:rPr>
              <a:t>)</a:t>
            </a:r>
            <a:endParaRPr lang="en-US" altLang="zh-TW" sz="1400" kern="100" dirty="0">
              <a:solidFill>
                <a:srgbClr val="FF0000"/>
              </a:solidFill>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startAt="6"/>
            </a:pPr>
            <a:r>
              <a:rPr lang="zh-TW" altLang="en-US" sz="1400" kern="100" dirty="0">
                <a:latin typeface="STXihei" panose="02010600040101010101" pitchFamily="2" charset="-122"/>
                <a:ea typeface="STXihei" panose="02010600040101010101" pitchFamily="2" charset="-122"/>
              </a:rPr>
              <a:t>寵物加價：為維護所有車輛搭乘者權益以及車輛行駛間安全考量，預約本服務如欲攜帶寵物同行，請於預約時主動告知並配合說明事項，若無法配合或未於預約時告知，恕無法提供寵物同行接送服務。全程寵物須安置於籠內並放在七人座車行李區載運，每車寵物攜帶上限最多</a:t>
            </a:r>
            <a:r>
              <a:rPr lang="en-US" altLang="zh-TW" sz="1400" kern="100" dirty="0">
                <a:latin typeface="STXihei" panose="02010600040101010101" pitchFamily="2" charset="-122"/>
                <a:ea typeface="STXihei" panose="02010600040101010101" pitchFamily="2" charset="-122"/>
              </a:rPr>
              <a:t>2</a:t>
            </a:r>
            <a:r>
              <a:rPr lang="zh-TW" altLang="en-US" sz="1400" kern="100" dirty="0">
                <a:latin typeface="STXihei" panose="02010600040101010101" pitchFamily="2" charset="-122"/>
                <a:ea typeface="STXihei" panose="02010600040101010101" pitchFamily="2" charset="-122"/>
              </a:rPr>
              <a:t>隻，若寵物未超過</a:t>
            </a:r>
            <a:r>
              <a:rPr lang="en-US" altLang="zh-TW" sz="1400" kern="100" dirty="0">
                <a:latin typeface="STXihei" panose="02010600040101010101" pitchFamily="2" charset="-122"/>
                <a:ea typeface="STXihei" panose="02010600040101010101" pitchFamily="2" charset="-122"/>
              </a:rPr>
              <a:t>14</a:t>
            </a:r>
            <a:r>
              <a:rPr lang="zh-TW" altLang="en-US" sz="1400" kern="100" dirty="0">
                <a:latin typeface="STXihei" panose="02010600040101010101" pitchFamily="2" charset="-122"/>
                <a:ea typeface="STXihei" panose="02010600040101010101" pitchFamily="2" charset="-122"/>
              </a:rPr>
              <a:t>公斤，最多可以有兩隻裝在同一籠子中，超過</a:t>
            </a:r>
            <a:r>
              <a:rPr lang="en-US" altLang="zh-TW" sz="1400" kern="100" dirty="0">
                <a:latin typeface="STXihei" panose="02010600040101010101" pitchFamily="2" charset="-122"/>
                <a:ea typeface="STXihei" panose="02010600040101010101" pitchFamily="2" charset="-122"/>
              </a:rPr>
              <a:t>14</a:t>
            </a:r>
            <a:r>
              <a:rPr lang="zh-TW" altLang="en-US" sz="1400" kern="100" dirty="0">
                <a:latin typeface="STXihei" panose="02010600040101010101" pitchFamily="2" charset="-122"/>
                <a:ea typeface="STXihei" panose="02010600040101010101" pitchFamily="2" charset="-122"/>
              </a:rPr>
              <a:t>公斤則需以單一籠子託運。貴賓僅限指定七人座車，並收車型加價</a:t>
            </a:r>
            <a:r>
              <a:rPr lang="en-US" altLang="zh-TW" sz="1400" kern="100" dirty="0">
                <a:latin typeface="STXihei" panose="02010600040101010101" pitchFamily="2" charset="-122"/>
                <a:ea typeface="STXihei" panose="02010600040101010101" pitchFamily="2" charset="-122"/>
              </a:rPr>
              <a:t>NT$200</a:t>
            </a:r>
            <a:r>
              <a:rPr lang="zh-TW" altLang="en-US" sz="1400" kern="100" dirty="0">
                <a:latin typeface="STXihei" panose="02010600040101010101" pitchFamily="2" charset="-122"/>
                <a:ea typeface="STXihei" panose="02010600040101010101" pitchFamily="2" charset="-122"/>
              </a:rPr>
              <a:t>。貴賓須另支付清潔費用</a:t>
            </a:r>
            <a:r>
              <a:rPr lang="en-US" altLang="zh-TW" sz="1400" kern="100" dirty="0">
                <a:latin typeface="STXihei" panose="02010600040101010101" pitchFamily="2" charset="-122"/>
                <a:ea typeface="STXihei" panose="02010600040101010101" pitchFamily="2" charset="-122"/>
              </a:rPr>
              <a:t>NT$800</a:t>
            </a:r>
            <a:r>
              <a:rPr lang="zh-TW" altLang="en-US" sz="1400" kern="100" dirty="0">
                <a:latin typeface="STXihei" panose="02010600040101010101" pitchFamily="2" charset="-122"/>
                <a:ea typeface="STXihei" panose="02010600040101010101" pitchFamily="2" charset="-122"/>
              </a:rPr>
              <a:t>。</a:t>
            </a:r>
            <a:endParaRPr lang="en-US" altLang="zh-TW" sz="1400" kern="100" dirty="0">
              <a:latin typeface="STXihei" panose="02010600040101010101" pitchFamily="2" charset="-122"/>
              <a:ea typeface="STXihei" panose="02010600040101010101" pitchFamily="2" charset="-122"/>
            </a:endParaRPr>
          </a:p>
          <a:p>
            <a:pPr lvl="1">
              <a:buClr>
                <a:srgbClr val="000000"/>
              </a:buClr>
              <a:buSzPct val="100000"/>
            </a:pPr>
            <a:r>
              <a:rPr lang="zh-TW" altLang="en-US" sz="1400" kern="100" dirty="0">
                <a:latin typeface="STXihei" panose="02010600040101010101" pitchFamily="2" charset="-122"/>
                <a:ea typeface="STXihei" panose="02010600040101010101" pitchFamily="2" charset="-122"/>
              </a:rPr>
              <a:t>        </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寵物籠尺寸說明： </a:t>
            </a:r>
            <a:r>
              <a:rPr lang="en-US" altLang="zh-TW" sz="1400" kern="100" dirty="0">
                <a:latin typeface="STXihei" panose="02010600040101010101" pitchFamily="2" charset="-122"/>
                <a:ea typeface="STXihei" panose="02010600040101010101" pitchFamily="2" charset="-122"/>
              </a:rPr>
              <a:t/>
            </a:r>
            <a:br>
              <a:rPr lang="en-US" altLang="zh-TW" sz="1400" kern="100" dirty="0">
                <a:latin typeface="STXihei" panose="02010600040101010101" pitchFamily="2" charset="-122"/>
                <a:ea typeface="STXihei" panose="02010600040101010101" pitchFamily="2" charset="-122"/>
              </a:rPr>
            </a:br>
            <a:r>
              <a:rPr lang="zh-TW" altLang="en-US" sz="1400" kern="100" dirty="0">
                <a:latin typeface="STXihei" panose="02010600040101010101" pitchFamily="2" charset="-122"/>
                <a:ea typeface="STXihei" panose="02010600040101010101" pitchFamily="2" charset="-122"/>
              </a:rPr>
              <a:t>            高：由地面至耳尖或頭頂（以較高者為準）。寵物自然站立時耳朵不可觸及箱頂。 </a:t>
            </a:r>
            <a:endParaRPr lang="en-US" altLang="zh-TW" sz="1400" kern="100" dirty="0">
              <a:latin typeface="STXihei" panose="02010600040101010101" pitchFamily="2" charset="-122"/>
              <a:ea typeface="STXihei" panose="02010600040101010101" pitchFamily="2" charset="-122"/>
            </a:endParaRPr>
          </a:p>
          <a:p>
            <a:pPr lvl="1">
              <a:buClr>
                <a:srgbClr val="000000"/>
              </a:buClr>
              <a:buSzPct val="100000"/>
            </a:pPr>
            <a:r>
              <a:rPr lang="zh-TW" altLang="en-US" sz="1400" kern="100" dirty="0">
                <a:latin typeface="STXihei" panose="02010600040101010101" pitchFamily="2" charset="-122"/>
                <a:ea typeface="STXihei" panose="02010600040101010101" pitchFamily="2" charset="-122"/>
              </a:rPr>
              <a:t>            長：不得少於寵物身長加半高之總合。 </a:t>
            </a:r>
            <a:endParaRPr lang="en-US" altLang="zh-TW" sz="1400" kern="100" dirty="0">
              <a:latin typeface="STXihei" panose="02010600040101010101" pitchFamily="2" charset="-122"/>
              <a:ea typeface="STXihei" panose="02010600040101010101" pitchFamily="2" charset="-122"/>
            </a:endParaRPr>
          </a:p>
          <a:p>
            <a:pPr lvl="1">
              <a:buClr>
                <a:srgbClr val="000000"/>
              </a:buClr>
              <a:buSzPct val="100000"/>
            </a:pPr>
            <a:r>
              <a:rPr lang="zh-TW" altLang="en-US" sz="1400" kern="100" dirty="0">
                <a:latin typeface="STXihei" panose="02010600040101010101" pitchFamily="2" charset="-122"/>
                <a:ea typeface="STXihei" panose="02010600040101010101" pitchFamily="2" charset="-122"/>
              </a:rPr>
              <a:t>            寬：不得少於寵物二倍肩寬。 </a:t>
            </a:r>
            <a:endParaRPr lang="en-US" altLang="zh-TW" sz="1400" kern="100" dirty="0">
              <a:latin typeface="STXihei" panose="02010600040101010101" pitchFamily="2" charset="-122"/>
              <a:ea typeface="STXihei" panose="02010600040101010101" pitchFamily="2" charset="-122"/>
            </a:endParaRPr>
          </a:p>
          <a:p>
            <a:pPr lvl="1">
              <a:buClr>
                <a:srgbClr val="000000"/>
              </a:buClr>
              <a:buSzPct val="100000"/>
            </a:pPr>
            <a:r>
              <a:rPr lang="zh-TW" altLang="en-US" sz="1400" kern="100" dirty="0">
                <a:latin typeface="STXihei" panose="02010600040101010101" pitchFamily="2" charset="-122"/>
                <a:ea typeface="STXihei" panose="02010600040101010101" pitchFamily="2" charset="-122"/>
              </a:rPr>
              <a:t>            籠子空間大小必須足以讓寵物舒適的轉身、站立或</a:t>
            </a:r>
            <a:r>
              <a:rPr lang="zh-TW" altLang="en-US" sz="1400" kern="100" dirty="0" smtClean="0">
                <a:latin typeface="STXihei" panose="02010600040101010101" pitchFamily="2" charset="-122"/>
                <a:ea typeface="STXihei" panose="02010600040101010101" pitchFamily="2" charset="-122"/>
              </a:rPr>
              <a:t>躺下</a:t>
            </a:r>
            <a:endParaRPr lang="en-US" altLang="zh-TW" sz="1400" b="1" kern="100" dirty="0" smtClean="0">
              <a:latin typeface="STXihei" panose="02010600040101010101" pitchFamily="2" charset="-122"/>
              <a:ea typeface="STXihei" panose="02010600040101010101" pitchFamily="2" charset="-122"/>
            </a:endParaRPr>
          </a:p>
          <a:p>
            <a:pPr marL="342900" lvl="0" indent="-342900">
              <a:spcAft>
                <a:spcPts val="0"/>
              </a:spcAft>
              <a:buClr>
                <a:srgbClr val="000000"/>
              </a:buClr>
              <a:buSzPct val="100000"/>
              <a:buFont typeface="+mj-lt"/>
              <a:buAutoNum type="arabicPeriod" startAt="14"/>
            </a:pPr>
            <a:r>
              <a:rPr lang="zh-TW" altLang="en-US" sz="1400" b="1" kern="100" dirty="0" smtClean="0">
                <a:latin typeface="STXihei" panose="02010600040101010101" pitchFamily="2" charset="-122"/>
                <a:ea typeface="STXihei" panose="02010600040101010101" pitchFamily="2" charset="-122"/>
              </a:rPr>
              <a:t>特殊行李說明：</a:t>
            </a:r>
            <a:endParaRPr lang="en-US" altLang="zh-TW" sz="1400" b="1" kern="100" dirty="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基於</a:t>
            </a:r>
            <a:r>
              <a:rPr lang="zh-TW" altLang="en-US" sz="1400" kern="100" dirty="0">
                <a:latin typeface="STXihei" panose="02010600040101010101" pitchFamily="2" charset="-122"/>
                <a:ea typeface="STXihei" panose="02010600040101010101" pitchFamily="2" charset="-122"/>
              </a:rPr>
              <a:t>法令規定，法律明文規定禁止載運之違禁品，如毒品等，恕不接受預約，如遇貴賓自行攜帶，途中如發生執法人員攔檢所發生之刑責將由貴賓自行負責</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如有</a:t>
            </a:r>
            <a:r>
              <a:rPr lang="zh-TW" altLang="en-US" sz="1400" kern="100" dirty="0">
                <a:latin typeface="STXihei" panose="02010600040101010101" pitchFamily="2" charset="-122"/>
                <a:ea typeface="STXihei" panose="02010600040101010101" pitchFamily="2" charset="-122"/>
              </a:rPr>
              <a:t>特殊行李請於預約時先行告知，如未事先告知，造成當天無法完成接送服務，將視同貴賓使用服務，貴賓仍須支付費用</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易</a:t>
            </a:r>
            <a:r>
              <a:rPr lang="zh-TW" altLang="en-US" sz="1400" kern="100" dirty="0">
                <a:latin typeface="STXihei" panose="02010600040101010101" pitchFamily="2" charset="-122"/>
                <a:ea typeface="STXihei" panose="02010600040101010101" pitchFamily="2" charset="-122"/>
              </a:rPr>
              <a:t>碎品</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貴重物品排除條款：行李中包含易碎物品或貴重物品須於載運前告知，並請自行妥善包裝及負擔保管責任，如客戶評估可放置於後車廂，因而造成物品損壞或遺失，本公司將不負擔相關損害責任</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基於</a:t>
            </a:r>
            <a:r>
              <a:rPr lang="zh-TW" altLang="en-US" sz="1400" kern="100" dirty="0">
                <a:latin typeface="STXihei" panose="02010600040101010101" pitchFamily="2" charset="-122"/>
                <a:ea typeface="STXihei" panose="02010600040101010101" pitchFamily="2" charset="-122"/>
              </a:rPr>
              <a:t>行車安全考量，如遇承載行李超出車輛可承載範圍而影響行車安全，「亞菲得」將有權拒絕載運</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特殊</a:t>
            </a:r>
            <a:r>
              <a:rPr lang="zh-TW" altLang="en-US" sz="1400" kern="100" dirty="0">
                <a:latin typeface="STXihei" panose="02010600040101010101" pitchFamily="2" charset="-122"/>
                <a:ea typeface="STXihei" panose="02010600040101010101" pitchFamily="2" charset="-122"/>
              </a:rPr>
              <a:t>行李載運規範未盡事宜，將依「亞菲得」客服中心規範為準</a:t>
            </a:r>
            <a:r>
              <a:rPr lang="zh-TW" altLang="en-US" sz="1400" kern="100" dirty="0" smtClean="0">
                <a:latin typeface="STXihei" panose="02010600040101010101" pitchFamily="2" charset="-122"/>
                <a:ea typeface="STXihei" panose="02010600040101010101" pitchFamily="2" charset="-122"/>
              </a:rPr>
              <a:t>。</a:t>
            </a:r>
            <a:endParaRPr lang="zh-TW" altLang="en-US" sz="1400" b="1" kern="100" dirty="0">
              <a:latin typeface="STXihei" panose="02010600040101010101" pitchFamily="2" charset="-122"/>
              <a:ea typeface="STXihei" panose="02010600040101010101" pitchFamily="2" charset="-122"/>
            </a:endParaRPr>
          </a:p>
        </p:txBody>
      </p:sp>
    </p:spTree>
    <p:extLst>
      <p:ext uri="{BB962C8B-B14F-4D97-AF65-F5344CB8AC3E}">
        <p14:creationId xmlns="" xmlns:p14="http://schemas.microsoft.com/office/powerpoint/2010/main" val="691446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服務注意事項</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2" name="矩形 1"/>
          <p:cNvSpPr/>
          <p:nvPr/>
        </p:nvSpPr>
        <p:spPr>
          <a:xfrm>
            <a:off x="272480" y="1124744"/>
            <a:ext cx="9361040" cy="3754874"/>
          </a:xfrm>
          <a:prstGeom prst="rect">
            <a:avLst/>
          </a:prstGeom>
        </p:spPr>
        <p:txBody>
          <a:bodyPr wrap="square">
            <a:spAutoFit/>
          </a:bodyPr>
          <a:lstStyle/>
          <a:p>
            <a:pPr marL="342900" lvl="0" indent="-342900">
              <a:spcAft>
                <a:spcPts val="0"/>
              </a:spcAft>
              <a:buClr>
                <a:srgbClr val="000000"/>
              </a:buClr>
              <a:buSzPct val="100000"/>
              <a:buFont typeface="+mj-lt"/>
              <a:buAutoNum type="arabicPeriod" startAt="16"/>
            </a:pPr>
            <a:r>
              <a:rPr lang="zh-TW" altLang="en-US" sz="1400" b="1" kern="100" dirty="0" smtClean="0">
                <a:latin typeface="STXihei" panose="02010600040101010101" pitchFamily="2" charset="-122"/>
                <a:ea typeface="STXihei" panose="02010600040101010101" pitchFamily="2" charset="-122"/>
              </a:rPr>
              <a:t>班機</a:t>
            </a:r>
            <a:r>
              <a:rPr lang="zh-TW" altLang="en-US" sz="1400" b="1" kern="100" dirty="0">
                <a:latin typeface="STXihei" panose="02010600040101010101" pitchFamily="2" charset="-122"/>
                <a:ea typeface="STXihei" panose="02010600040101010101" pitchFamily="2" charset="-122"/>
              </a:rPr>
              <a:t>提早或延誤：</a:t>
            </a:r>
            <a:r>
              <a:rPr lang="zh-TW" altLang="en-US" sz="1400" kern="100" dirty="0">
                <a:latin typeface="STXihei" panose="02010600040101010101" pitchFamily="2" charset="-122"/>
                <a:ea typeface="STXihei" panose="02010600040101010101" pitchFamily="2" charset="-122"/>
              </a:rPr>
              <a:t>接機服務如遇班機提早抵達，則依貴賓原預約時間提供服務，若班機延後則「亞菲得」依機場公告之抵達時間提供服務，但若延後抵達之時間較原訂抵達時間已逾四小時</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含</a:t>
            </a:r>
            <a:r>
              <a:rPr lang="en-US" altLang="zh-TW" sz="1400" kern="100" dirty="0">
                <a:latin typeface="STXihei" panose="02010600040101010101" pitchFamily="2" charset="-122"/>
                <a:ea typeface="STXihei" panose="02010600040101010101" pitchFamily="2" charset="-122"/>
              </a:rPr>
              <a:t>)</a:t>
            </a:r>
            <a:r>
              <a:rPr lang="zh-TW" altLang="en-US" sz="1400" kern="100" dirty="0">
                <a:latin typeface="STXihei" panose="02010600040101010101" pitchFamily="2" charset="-122"/>
                <a:ea typeface="STXihei" panose="02010600040101010101" pitchFamily="2" charset="-122"/>
              </a:rPr>
              <a:t>抵達台灣則視同貴賓取消該次接機服務。</a:t>
            </a:r>
          </a:p>
          <a:p>
            <a:pPr marL="342900" lvl="0" indent="-342900">
              <a:spcAft>
                <a:spcPts val="0"/>
              </a:spcAft>
              <a:buClr>
                <a:srgbClr val="000000"/>
              </a:buClr>
              <a:buSzPct val="100000"/>
              <a:buFont typeface="+mj-lt"/>
              <a:buAutoNum type="arabicPeriod" startAt="16"/>
            </a:pPr>
            <a:r>
              <a:rPr lang="zh-TW" altLang="en-US" sz="1400" b="1" kern="100" dirty="0" smtClean="0">
                <a:latin typeface="STXihei" panose="02010600040101010101" pitchFamily="2" charset="-122"/>
                <a:ea typeface="STXihei" panose="02010600040101010101" pitchFamily="2" charset="-122"/>
              </a:rPr>
              <a:t>其他規範</a:t>
            </a:r>
            <a:endParaRPr lang="en-US" altLang="zh-TW" sz="1400" b="1"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菲得提供予預約人應為主管機關核發之合法營業租賃車輛</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菲得提供之各型車輛應外部無塵，內部無紙屑、雜物，保持車內整潔。且做好機件保養以確保車輛之安全與舒適</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菲得提供之司機應儀容整潔、態度親切，禁止車內吸煙及嚼食檳榔</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菲得提供之司機應於每次服務完成後即檢查全車座位；如有乘客遺留物品，應迅速通知客服處理，亞菲得司機不得侵占</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服務</a:t>
            </a:r>
            <a:r>
              <a:rPr lang="zh-TW" altLang="en-US" sz="1400" kern="100" dirty="0">
                <a:latin typeface="STXihei" panose="02010600040101010101" pitchFamily="2" charset="-122"/>
                <a:ea typeface="STXihei" panose="02010600040101010101" pitchFamily="2" charset="-122"/>
              </a:rPr>
              <a:t>之車輛須依規定人數、載重標準承載，以維護行車安全</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菲得提供之車輛應於指定時間前報到</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菲得應於出車前一日回報車輛、車號及司機手機資料</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菲得提供之司機應遵守保密條款不得告知第三者接送客戶資料及車輛行程、目的地、次數、車資</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菲得駕駛於工作期間發生任何事故，所涉及之民、刑事責任由亞菲得負責處理</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若</a:t>
            </a:r>
            <a:r>
              <a:rPr lang="zh-TW" altLang="en-US" sz="1400" kern="100" dirty="0">
                <a:latin typeface="STXihei" panose="02010600040101010101" pitchFamily="2" charset="-122"/>
                <a:ea typeface="STXihei" panose="02010600040101010101" pitchFamily="2" charset="-122"/>
              </a:rPr>
              <a:t>因車輛保養疏失或駕駛違規行駛而造成之損失，一切費用由亞菲得負責</a:t>
            </a:r>
            <a:r>
              <a:rPr lang="zh-TW" altLang="en-US" sz="1400" kern="100" dirty="0" smtClean="0">
                <a:latin typeface="STXihei" panose="02010600040101010101" pitchFamily="2" charset="-122"/>
                <a:ea typeface="STXihei" panose="02010600040101010101" pitchFamily="2" charset="-122"/>
              </a:rPr>
              <a:t>。</a:t>
            </a:r>
            <a:endParaRPr lang="en-US" altLang="zh-TW" sz="1400" kern="100" dirty="0" smtClean="0">
              <a:latin typeface="STXihei" panose="02010600040101010101" pitchFamily="2" charset="-122"/>
              <a:ea typeface="STXihei" panose="02010600040101010101" pitchFamily="2" charset="-122"/>
            </a:endParaRPr>
          </a:p>
          <a:p>
            <a:pPr marL="800100" lvl="1" indent="-342900">
              <a:buClr>
                <a:srgbClr val="000000"/>
              </a:buClr>
              <a:buSzPct val="100000"/>
              <a:buFont typeface="Wingdings" panose="05000000000000000000" pitchFamily="2" charset="2"/>
              <a:buAutoNum type="circleNumWdWhitePlain"/>
            </a:pPr>
            <a:r>
              <a:rPr lang="zh-TW" altLang="en-US" sz="1400" kern="100" dirty="0" smtClean="0">
                <a:latin typeface="STXihei" panose="02010600040101010101" pitchFamily="2" charset="-122"/>
                <a:ea typeface="STXihei" panose="02010600040101010101" pitchFamily="2" charset="-122"/>
              </a:rPr>
              <a:t>亞</a:t>
            </a:r>
            <a:r>
              <a:rPr lang="zh-TW" altLang="en-US" sz="1400" kern="100" dirty="0">
                <a:latin typeface="STXihei" panose="02010600040101010101" pitchFamily="2" charset="-122"/>
                <a:ea typeface="STXihei" panose="02010600040101010101" pitchFamily="2" charset="-122"/>
              </a:rPr>
              <a:t>菲得司機須依預約人指定前一日確認每班次之承運時間、地點。</a:t>
            </a:r>
          </a:p>
        </p:txBody>
      </p:sp>
    </p:spTree>
    <p:extLst>
      <p:ext uri="{BB962C8B-B14F-4D97-AF65-F5344CB8AC3E}">
        <p14:creationId xmlns="" xmlns:p14="http://schemas.microsoft.com/office/powerpoint/2010/main" val="3599030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3897" y="424648"/>
            <a:ext cx="7188201" cy="646331"/>
          </a:xfrm>
          <a:prstGeom prst="rect">
            <a:avLst/>
          </a:prstGeom>
        </p:spPr>
        <p:txBody>
          <a:bodyPr wrap="square">
            <a:spAutoFit/>
          </a:bodyPr>
          <a:lstStyle/>
          <a:p>
            <a:r>
              <a:rPr lang="zh-TW" altLang="en-US" sz="3600" b="1" dirty="0" smtClean="0">
                <a:solidFill>
                  <a:srgbClr val="D2A66C"/>
                </a:solidFill>
                <a:latin typeface="FZYaoTi" panose="02010601030101010101" pitchFamily="2" charset="-122"/>
                <a:ea typeface="FZYaoTi" panose="02010601030101010101" pitchFamily="2" charset="-122"/>
              </a:rPr>
              <a:t>大</a:t>
            </a:r>
            <a:r>
              <a:rPr lang="zh-TW" altLang="en-US" sz="3600" b="1" dirty="0">
                <a:solidFill>
                  <a:srgbClr val="D2A66C"/>
                </a:solidFill>
                <a:latin typeface="FZYaoTi" panose="02010601030101010101" pitchFamily="2" charset="-122"/>
                <a:ea typeface="FZYaoTi" panose="02010601030101010101" pitchFamily="2" charset="-122"/>
              </a:rPr>
              <a:t>綱</a:t>
            </a:r>
            <a:r>
              <a:rPr lang="en-US" altLang="zh-CN" sz="3600" b="1" dirty="0" smtClean="0">
                <a:solidFill>
                  <a:srgbClr val="D2A66C"/>
                </a:solidFill>
                <a:latin typeface="FZYaoTi" panose="02010601030101010101" pitchFamily="2" charset="-122"/>
                <a:ea typeface="FZYaoTi" panose="02010601030101010101" pitchFamily="2" charset="-122"/>
              </a:rPr>
              <a:t>CONTENT</a:t>
            </a:r>
            <a:endParaRPr lang="zh-CN" altLang="en-US" sz="3600" b="1" dirty="0">
              <a:solidFill>
                <a:srgbClr val="D2A66C"/>
              </a:solidFill>
              <a:latin typeface="FZYaoTi" panose="02010601030101010101" pitchFamily="2" charset="-122"/>
              <a:ea typeface="FZYaoTi" panose="02010601030101010101" pitchFamily="2" charset="-122"/>
            </a:endParaRPr>
          </a:p>
        </p:txBody>
      </p:sp>
      <p:sp>
        <p:nvSpPr>
          <p:cNvPr id="5" name="文本框 19"/>
          <p:cNvSpPr txBox="1"/>
          <p:nvPr/>
        </p:nvSpPr>
        <p:spPr>
          <a:xfrm>
            <a:off x="482025" y="2067703"/>
            <a:ext cx="963725" cy="1015663"/>
          </a:xfrm>
          <a:prstGeom prst="rect">
            <a:avLst/>
          </a:prstGeom>
          <a:noFill/>
        </p:spPr>
        <p:txBody>
          <a:bodyPr wrap="none" rtlCol="0">
            <a:spAutoFit/>
          </a:bodyPr>
          <a:lstStyle/>
          <a:p>
            <a:r>
              <a:rPr lang="en-US" altLang="zh-CN" sz="6000" b="1" dirty="0" smtClean="0">
                <a:solidFill>
                  <a:srgbClr val="D2A66C"/>
                </a:solidFill>
              </a:rPr>
              <a:t>01</a:t>
            </a:r>
            <a:endParaRPr lang="zh-CN" altLang="en-US" sz="6000" b="1" dirty="0">
              <a:solidFill>
                <a:srgbClr val="D2A66C"/>
              </a:solidFill>
            </a:endParaRPr>
          </a:p>
        </p:txBody>
      </p:sp>
      <p:sp>
        <p:nvSpPr>
          <p:cNvPr id="6" name="文本框 20"/>
          <p:cNvSpPr txBox="1"/>
          <p:nvPr/>
        </p:nvSpPr>
        <p:spPr>
          <a:xfrm>
            <a:off x="482025" y="3323898"/>
            <a:ext cx="963725" cy="1015663"/>
          </a:xfrm>
          <a:prstGeom prst="rect">
            <a:avLst/>
          </a:prstGeom>
          <a:noFill/>
        </p:spPr>
        <p:txBody>
          <a:bodyPr wrap="none" rtlCol="0">
            <a:spAutoFit/>
          </a:bodyPr>
          <a:lstStyle/>
          <a:p>
            <a:r>
              <a:rPr lang="en-US" altLang="zh-CN" sz="6000" b="1" dirty="0" smtClean="0">
                <a:solidFill>
                  <a:srgbClr val="D2A66C"/>
                </a:solidFill>
              </a:rPr>
              <a:t>02</a:t>
            </a:r>
            <a:endParaRPr lang="zh-CN" altLang="en-US" sz="6000" b="1" dirty="0">
              <a:solidFill>
                <a:srgbClr val="D2A66C"/>
              </a:solidFill>
            </a:endParaRPr>
          </a:p>
        </p:txBody>
      </p:sp>
      <p:sp>
        <p:nvSpPr>
          <p:cNvPr id="11" name="矩形 10"/>
          <p:cNvSpPr/>
          <p:nvPr/>
        </p:nvSpPr>
        <p:spPr>
          <a:xfrm>
            <a:off x="1436129" y="2204864"/>
            <a:ext cx="3524581" cy="732508"/>
          </a:xfrm>
          <a:prstGeom prst="rect">
            <a:avLst/>
          </a:prstGeom>
        </p:spPr>
        <p:txBody>
          <a:bodyPr wrap="square">
            <a:spAutoFit/>
          </a:bodyPr>
          <a:lstStyle/>
          <a:p>
            <a:pPr lvl="0">
              <a:lnSpc>
                <a:spcPct val="130000"/>
              </a:lnSpc>
            </a:pPr>
            <a:r>
              <a:rPr lang="zh-TW" altLang="en-US" sz="3200" b="1" dirty="0" smtClean="0">
                <a:solidFill>
                  <a:srgbClr val="000000"/>
                </a:solidFill>
                <a:latin typeface="FZYaoTi" panose="02010601030101010101" pitchFamily="2" charset="-122"/>
                <a:ea typeface="FZYaoTi" panose="02010601030101010101" pitchFamily="2" charset="-122"/>
              </a:rPr>
              <a:t>亞菲得簡介</a:t>
            </a:r>
            <a:endParaRPr lang="zh-CN" altLang="en-US" sz="3200" b="1" dirty="0">
              <a:solidFill>
                <a:srgbClr val="000000"/>
              </a:solidFill>
              <a:latin typeface="FZYaoTi" panose="02010601030101010101" pitchFamily="2" charset="-122"/>
              <a:ea typeface="FZYaoTi" panose="02010601030101010101" pitchFamily="2" charset="-122"/>
            </a:endParaRPr>
          </a:p>
        </p:txBody>
      </p:sp>
      <p:sp>
        <p:nvSpPr>
          <p:cNvPr id="14" name="矩形 13"/>
          <p:cNvSpPr/>
          <p:nvPr/>
        </p:nvSpPr>
        <p:spPr>
          <a:xfrm>
            <a:off x="1436129" y="3465475"/>
            <a:ext cx="3524581" cy="732508"/>
          </a:xfrm>
          <a:prstGeom prst="rect">
            <a:avLst/>
          </a:prstGeom>
        </p:spPr>
        <p:txBody>
          <a:bodyPr wrap="square">
            <a:spAutoFit/>
          </a:bodyPr>
          <a:lstStyle/>
          <a:p>
            <a:pPr lvl="0">
              <a:lnSpc>
                <a:spcPct val="130000"/>
              </a:lnSpc>
            </a:pPr>
            <a:r>
              <a:rPr lang="zh-TW" altLang="en-US" sz="3200" b="1" dirty="0" smtClean="0">
                <a:solidFill>
                  <a:srgbClr val="000000"/>
                </a:solidFill>
                <a:latin typeface="FZYaoTi" panose="02010601030101010101" pitchFamily="2" charset="-122"/>
                <a:ea typeface="FZYaoTi" panose="02010601030101010101" pitchFamily="2" charset="-122"/>
              </a:rPr>
              <a:t>服務流程説明</a:t>
            </a:r>
            <a:endParaRPr lang="zh-CN" altLang="en-US" sz="3200" b="1" dirty="0">
              <a:solidFill>
                <a:srgbClr val="000000"/>
              </a:solidFill>
              <a:latin typeface="FZYaoTi" panose="02010601030101010101" pitchFamily="2" charset="-122"/>
              <a:ea typeface="FZYaoTi" panose="02010601030101010101" pitchFamily="2" charset="-122"/>
            </a:endParaRPr>
          </a:p>
        </p:txBody>
      </p:sp>
      <p:cxnSp>
        <p:nvCxnSpPr>
          <p:cNvPr id="21" name="直接箭头连接符 1"/>
          <p:cNvCxnSpPr/>
          <p:nvPr/>
        </p:nvCxnSpPr>
        <p:spPr>
          <a:xfrm>
            <a:off x="353896" y="1196273"/>
            <a:ext cx="9279624" cy="0"/>
          </a:xfrm>
          <a:prstGeom prst="straightConnector1">
            <a:avLst/>
          </a:prstGeom>
          <a:ln>
            <a:solidFill>
              <a:srgbClr val="E6CDAD"/>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 name="文本框 20"/>
          <p:cNvSpPr txBox="1"/>
          <p:nvPr/>
        </p:nvSpPr>
        <p:spPr>
          <a:xfrm>
            <a:off x="482025" y="4596253"/>
            <a:ext cx="963725" cy="1015663"/>
          </a:xfrm>
          <a:prstGeom prst="rect">
            <a:avLst/>
          </a:prstGeom>
          <a:noFill/>
        </p:spPr>
        <p:txBody>
          <a:bodyPr wrap="none" rtlCol="0">
            <a:spAutoFit/>
          </a:bodyPr>
          <a:lstStyle/>
          <a:p>
            <a:r>
              <a:rPr lang="en-US" altLang="zh-CN" sz="6000" b="1" dirty="0" smtClean="0">
                <a:solidFill>
                  <a:srgbClr val="D2A66C"/>
                </a:solidFill>
              </a:rPr>
              <a:t>0</a:t>
            </a:r>
            <a:r>
              <a:rPr lang="en-US" altLang="zh-TW" sz="6000" b="1" dirty="0" smtClean="0">
                <a:solidFill>
                  <a:srgbClr val="D2A66C"/>
                </a:solidFill>
              </a:rPr>
              <a:t>3</a:t>
            </a:r>
            <a:endParaRPr lang="zh-CN" altLang="en-US" sz="6000" b="1" dirty="0">
              <a:solidFill>
                <a:srgbClr val="D2A66C"/>
              </a:solidFill>
            </a:endParaRPr>
          </a:p>
        </p:txBody>
      </p:sp>
      <p:sp>
        <p:nvSpPr>
          <p:cNvPr id="9" name="矩形 8"/>
          <p:cNvSpPr/>
          <p:nvPr/>
        </p:nvSpPr>
        <p:spPr>
          <a:xfrm>
            <a:off x="1436129" y="4737830"/>
            <a:ext cx="3524581" cy="633828"/>
          </a:xfrm>
          <a:prstGeom prst="rect">
            <a:avLst/>
          </a:prstGeom>
        </p:spPr>
        <p:txBody>
          <a:bodyPr wrap="square">
            <a:spAutoFit/>
          </a:bodyPr>
          <a:lstStyle/>
          <a:p>
            <a:pPr lvl="0">
              <a:lnSpc>
                <a:spcPct val="130000"/>
              </a:lnSpc>
            </a:pPr>
            <a:r>
              <a:rPr lang="zh-TW" altLang="en-US" sz="3200" b="1" dirty="0" smtClean="0">
                <a:solidFill>
                  <a:srgbClr val="000000"/>
                </a:solidFill>
                <a:latin typeface="FZYaoTi" panose="02010601030101010101" pitchFamily="2" charset="-122"/>
                <a:ea typeface="FZYaoTi" panose="02010601030101010101" pitchFamily="2" charset="-122"/>
              </a:rPr>
              <a:t>附件</a:t>
            </a:r>
            <a:endParaRPr lang="zh-CN" altLang="en-US" sz="3200" b="1" dirty="0">
              <a:solidFill>
                <a:srgbClr val="000000"/>
              </a:solidFill>
              <a:latin typeface="FZYaoTi" panose="02010601030101010101" pitchFamily="2" charset="-122"/>
              <a:ea typeface="FZYaoTi" panose="02010601030101010101" pitchFamily="2" charset="-122"/>
            </a:endParaRPr>
          </a:p>
        </p:txBody>
      </p:sp>
    </p:spTree>
    <p:extLst>
      <p:ext uri="{BB962C8B-B14F-4D97-AF65-F5344CB8AC3E}">
        <p14:creationId xmlns="" xmlns:p14="http://schemas.microsoft.com/office/powerpoint/2010/main" val="1816016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906000" cy="6237312"/>
          </a:xfrm>
          <a:prstGeom prst="rect">
            <a:avLst/>
          </a:prstGeom>
        </p:spPr>
      </p:pic>
      <p:sp>
        <p:nvSpPr>
          <p:cNvPr id="6" name="平行四边形 1"/>
          <p:cNvSpPr/>
          <p:nvPr/>
        </p:nvSpPr>
        <p:spPr>
          <a:xfrm>
            <a:off x="2216696" y="1945114"/>
            <a:ext cx="6077022" cy="2911151"/>
          </a:xfrm>
          <a:prstGeom prst="parallelogram">
            <a:avLst>
              <a:gd name="adj" fmla="val 11966"/>
            </a:avLst>
          </a:prstGeom>
          <a:solidFill>
            <a:srgbClr val="000000">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7" name="矩形 6"/>
          <p:cNvSpPr/>
          <p:nvPr/>
        </p:nvSpPr>
        <p:spPr>
          <a:xfrm>
            <a:off x="3409996" y="3097505"/>
            <a:ext cx="3690422" cy="584775"/>
          </a:xfrm>
          <a:prstGeom prst="rect">
            <a:avLst/>
          </a:prstGeom>
        </p:spPr>
        <p:txBody>
          <a:bodyPr wrap="square">
            <a:spAutoFit/>
          </a:bodyPr>
          <a:lstStyle/>
          <a:p>
            <a:pPr algn="ctr"/>
            <a:r>
              <a:rPr kumimoji="1" lang="zh-TW" altLang="en-US" sz="3200" dirty="0" smtClean="0">
                <a:solidFill>
                  <a:srgbClr val="FFFFFF"/>
                </a:solidFill>
                <a:latin typeface="FZYaoTi" panose="02010601030101010101" pitchFamily="2" charset="-122"/>
                <a:ea typeface="FZYaoTi" panose="02010601030101010101" pitchFamily="2" charset="-122"/>
              </a:rPr>
              <a:t>附件</a:t>
            </a:r>
            <a:endParaRPr kumimoji="1" lang="en-US" altLang="zh-TW" sz="3200" dirty="0" smtClean="0">
              <a:solidFill>
                <a:srgbClr val="FFFFFF"/>
              </a:solidFill>
              <a:latin typeface="FZYaoTi" panose="02010601030101010101" pitchFamily="2" charset="-122"/>
              <a:ea typeface="FZYaoTi" panose="02010601030101010101" pitchFamily="2" charset="-122"/>
            </a:endParaRPr>
          </a:p>
        </p:txBody>
      </p:sp>
      <p:sp>
        <p:nvSpPr>
          <p:cNvPr id="8" name="平行四边形 2"/>
          <p:cNvSpPr/>
          <p:nvPr/>
        </p:nvSpPr>
        <p:spPr>
          <a:xfrm>
            <a:off x="1727346" y="1393533"/>
            <a:ext cx="2576481" cy="1234244"/>
          </a:xfrm>
          <a:prstGeom prst="parallelogram">
            <a:avLst>
              <a:gd name="adj" fmla="val 23519"/>
            </a:avLst>
          </a:prstGeom>
          <a:solidFill>
            <a:srgbClr val="000000">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6400" b="1" dirty="0" smtClean="0"/>
              <a:t>0</a:t>
            </a:r>
            <a:r>
              <a:rPr kumimoji="1" lang="en-US" altLang="zh-CN" sz="6400" b="1" dirty="0" smtClean="0">
                <a:solidFill>
                  <a:srgbClr val="D2A66C"/>
                </a:solidFill>
              </a:rPr>
              <a:t>3</a:t>
            </a:r>
            <a:endParaRPr kumimoji="1" lang="zh-CN" altLang="en-US" sz="6400" b="1" dirty="0">
              <a:solidFill>
                <a:srgbClr val="D2A66C"/>
              </a:solidFill>
            </a:endParaRPr>
          </a:p>
        </p:txBody>
      </p:sp>
    </p:spTree>
    <p:extLst>
      <p:ext uri="{BB962C8B-B14F-4D97-AF65-F5344CB8AC3E}">
        <p14:creationId xmlns="" xmlns:p14="http://schemas.microsoft.com/office/powerpoint/2010/main" val="3879728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809865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附件一：承載</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人數及載運</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行李説明</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graphicFrame>
        <p:nvGraphicFramePr>
          <p:cNvPr id="3" name="表格 2"/>
          <p:cNvGraphicFramePr>
            <a:graphicFrameLocks noGrp="1"/>
          </p:cNvGraphicFramePr>
          <p:nvPr>
            <p:extLst>
              <p:ext uri="{D42A27DB-BD31-4B8C-83A1-F6EECF244321}">
                <p14:modId xmlns="" xmlns:p14="http://schemas.microsoft.com/office/powerpoint/2010/main" val="3614866709"/>
              </p:ext>
            </p:extLst>
          </p:nvPr>
        </p:nvGraphicFramePr>
        <p:xfrm>
          <a:off x="1064568" y="1143402"/>
          <a:ext cx="7848871" cy="3096343"/>
        </p:xfrm>
        <a:graphic>
          <a:graphicData uri="http://schemas.openxmlformats.org/drawingml/2006/table">
            <a:tbl>
              <a:tblPr firstRow="1" firstCol="1" bandRow="1"/>
              <a:tblGrid>
                <a:gridCol w="1205608"/>
                <a:gridCol w="1357462"/>
                <a:gridCol w="1357462"/>
                <a:gridCol w="1069365"/>
                <a:gridCol w="2858974"/>
              </a:tblGrid>
              <a:tr h="667690">
                <a:tc>
                  <a:txBody>
                    <a:bodyPr/>
                    <a:lstStyle/>
                    <a:p>
                      <a:pPr algn="ctr">
                        <a:lnSpc>
                          <a:spcPct val="105000"/>
                        </a:lnSpc>
                        <a:spcAft>
                          <a:spcPts val="0"/>
                        </a:spcAft>
                      </a:pPr>
                      <a:r>
                        <a:rPr lang="zh-TW" sz="1600" b="0" kern="100" dirty="0">
                          <a:solidFill>
                            <a:schemeClr val="bg1"/>
                          </a:solidFill>
                          <a:effectLst/>
                          <a:latin typeface="STXihei" panose="02010600040101010101" pitchFamily="2" charset="-122"/>
                          <a:ea typeface="STXihei" panose="02010600040101010101" pitchFamily="2" charset="-122"/>
                        </a:rPr>
                        <a:t>車型</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lnSpc>
                          <a:spcPct val="105000"/>
                        </a:lnSpc>
                        <a:spcAft>
                          <a:spcPts val="0"/>
                        </a:spcAft>
                      </a:pPr>
                      <a:r>
                        <a:rPr lang="zh-TW" sz="1600" b="0" kern="100" dirty="0">
                          <a:solidFill>
                            <a:schemeClr val="bg1"/>
                          </a:solidFill>
                          <a:effectLst/>
                          <a:latin typeface="STXihei" panose="02010600040101010101" pitchFamily="2" charset="-122"/>
                          <a:ea typeface="STXihei" panose="02010600040101010101" pitchFamily="2" charset="-122"/>
                        </a:rPr>
                        <a:t>乘客人數上限</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lnSpc>
                          <a:spcPct val="105000"/>
                        </a:lnSpc>
                        <a:spcAft>
                          <a:spcPts val="0"/>
                        </a:spcAft>
                      </a:pPr>
                      <a:r>
                        <a:rPr lang="zh-TW" sz="1600" b="0" kern="100" dirty="0">
                          <a:solidFill>
                            <a:schemeClr val="bg1"/>
                          </a:solidFill>
                          <a:effectLst/>
                          <a:latin typeface="STXihei" panose="02010600040101010101" pitchFamily="2" charset="-122"/>
                          <a:ea typeface="STXihei" panose="02010600040101010101" pitchFamily="2" charset="-122"/>
                        </a:rPr>
                        <a:t>安全</a:t>
                      </a:r>
                      <a:r>
                        <a:rPr lang="zh-TW" sz="1600" b="0" kern="100" dirty="0" smtClean="0">
                          <a:solidFill>
                            <a:schemeClr val="bg1"/>
                          </a:solidFill>
                          <a:effectLst/>
                          <a:latin typeface="STXihei" panose="02010600040101010101" pitchFamily="2" charset="-122"/>
                          <a:ea typeface="STXihei" panose="02010600040101010101" pitchFamily="2" charset="-122"/>
                        </a:rPr>
                        <a:t>座椅</a:t>
                      </a:r>
                      <a:endParaRPr lang="en-US" altLang="zh-TW" sz="1600" b="0" kern="100" dirty="0" smtClean="0">
                        <a:solidFill>
                          <a:schemeClr val="bg1"/>
                        </a:solidFill>
                        <a:effectLst/>
                        <a:latin typeface="STXihei" panose="02010600040101010101" pitchFamily="2" charset="-122"/>
                        <a:ea typeface="STXihei" panose="02010600040101010101" pitchFamily="2" charset="-122"/>
                      </a:endParaRPr>
                    </a:p>
                    <a:p>
                      <a:pPr algn="ctr">
                        <a:lnSpc>
                          <a:spcPct val="105000"/>
                        </a:lnSpc>
                        <a:spcAft>
                          <a:spcPts val="0"/>
                        </a:spcAft>
                      </a:pPr>
                      <a:r>
                        <a:rPr lang="zh-TW" sz="1600" b="0" kern="100" dirty="0" smtClean="0">
                          <a:solidFill>
                            <a:schemeClr val="bg1"/>
                          </a:solidFill>
                          <a:effectLst/>
                          <a:latin typeface="STXihei" panose="02010600040101010101" pitchFamily="2" charset="-122"/>
                          <a:ea typeface="STXihei" panose="02010600040101010101" pitchFamily="2" charset="-122"/>
                        </a:rPr>
                        <a:t>數量</a:t>
                      </a:r>
                      <a:r>
                        <a:rPr lang="zh-TW" sz="1600" b="0" kern="100" dirty="0">
                          <a:solidFill>
                            <a:schemeClr val="bg1"/>
                          </a:solidFill>
                          <a:effectLst/>
                          <a:latin typeface="STXihei" panose="02010600040101010101" pitchFamily="2" charset="-122"/>
                          <a:ea typeface="STXihei" panose="02010600040101010101" pitchFamily="2" charset="-122"/>
                        </a:rPr>
                        <a:t>限制</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lnSpc>
                          <a:spcPct val="105000"/>
                        </a:lnSpc>
                        <a:spcAft>
                          <a:spcPts val="0"/>
                        </a:spcAft>
                      </a:pPr>
                      <a:r>
                        <a:rPr lang="zh-TW" sz="1600" b="0" kern="100" dirty="0">
                          <a:solidFill>
                            <a:schemeClr val="bg1"/>
                          </a:solidFill>
                          <a:effectLst/>
                          <a:latin typeface="STXihei" panose="02010600040101010101" pitchFamily="2" charset="-122"/>
                          <a:ea typeface="STXihei" panose="02010600040101010101" pitchFamily="2" charset="-122"/>
                        </a:rPr>
                        <a:t>行李件數</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lnSpc>
                          <a:spcPct val="105000"/>
                        </a:lnSpc>
                        <a:spcAft>
                          <a:spcPts val="0"/>
                        </a:spcAft>
                      </a:pPr>
                      <a:r>
                        <a:rPr lang="zh-TW" sz="1600" b="0" kern="100" dirty="0">
                          <a:solidFill>
                            <a:schemeClr val="bg1"/>
                          </a:solidFill>
                          <a:effectLst/>
                          <a:latin typeface="STXihei" panose="02010600040101010101" pitchFamily="2" charset="-122"/>
                          <a:ea typeface="STXihei" panose="02010600040101010101" pitchFamily="2" charset="-122"/>
                        </a:rPr>
                        <a:t>備註說明</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r>
              <a:tr h="526976">
                <a:tc rowSpan="2">
                  <a:txBody>
                    <a:bodyPr/>
                    <a:lstStyle/>
                    <a:p>
                      <a:pPr algn="ctr">
                        <a:lnSpc>
                          <a:spcPct val="105000"/>
                        </a:lnSpc>
                        <a:spcAft>
                          <a:spcPts val="0"/>
                        </a:spcAft>
                      </a:pPr>
                      <a:r>
                        <a:rPr lang="zh-TW" sz="1400" kern="100" dirty="0">
                          <a:effectLst/>
                          <a:latin typeface="STXihei" panose="02010600040101010101" pitchFamily="2" charset="-122"/>
                          <a:ea typeface="STXihei" panose="02010600040101010101" pitchFamily="2" charset="-122"/>
                        </a:rPr>
                        <a:t>轎車</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4</a:t>
                      </a:r>
                      <a:endParaRPr lang="zh-TW" sz="1400" kern="100" dirty="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0</a:t>
                      </a:r>
                      <a:endParaRPr lang="zh-TW" sz="1400" kern="100" dirty="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rowSpan="2">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3</a:t>
                      </a:r>
                      <a:r>
                        <a:rPr lang="zh-TW" sz="1400" kern="100" dirty="0">
                          <a:effectLst/>
                          <a:latin typeface="STXihei" panose="02010600040101010101" pitchFamily="2" charset="-122"/>
                          <a:ea typeface="STXihei" panose="02010600040101010101" pitchFamily="2" charset="-122"/>
                        </a:rPr>
                        <a:t>件</a:t>
                      </a:r>
                      <a:r>
                        <a:rPr lang="en-US" sz="1400" kern="100" dirty="0">
                          <a:effectLst/>
                          <a:latin typeface="STXihei" panose="02010600040101010101" pitchFamily="2" charset="-122"/>
                          <a:ea typeface="STXihei" panose="02010600040101010101" pitchFamily="2" charset="-122"/>
                        </a:rPr>
                        <a:t>(</a:t>
                      </a:r>
                      <a:r>
                        <a:rPr lang="zh-TW" sz="1400" kern="100" dirty="0">
                          <a:effectLst/>
                          <a:latin typeface="STXihei" panose="02010600040101010101" pitchFamily="2" charset="-122"/>
                          <a:ea typeface="STXihei" panose="02010600040101010101" pitchFamily="2" charset="-122"/>
                        </a:rPr>
                        <a:t>含</a:t>
                      </a:r>
                      <a:r>
                        <a:rPr lang="en-US" sz="1400" kern="100" dirty="0">
                          <a:effectLst/>
                          <a:latin typeface="STXihei" panose="02010600040101010101" pitchFamily="2" charset="-122"/>
                          <a:ea typeface="STXihei" panose="02010600040101010101" pitchFamily="2" charset="-122"/>
                        </a:rPr>
                        <a:t>)</a:t>
                      </a:r>
                      <a:r>
                        <a:rPr lang="zh-TW" sz="1400" kern="100" dirty="0">
                          <a:effectLst/>
                          <a:latin typeface="STXihei" panose="02010600040101010101" pitchFamily="2" charset="-122"/>
                          <a:ea typeface="STXihei" panose="02010600040101010101" pitchFamily="2" charset="-122"/>
                        </a:rPr>
                        <a:t>以內</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rowSpan="2">
                  <a:txBody>
                    <a:bodyPr/>
                    <a:lstStyle/>
                    <a:p>
                      <a:pPr algn="ctr">
                        <a:lnSpc>
                          <a:spcPct val="105000"/>
                        </a:lnSpc>
                        <a:spcAft>
                          <a:spcPts val="0"/>
                        </a:spcAft>
                      </a:pPr>
                      <a:r>
                        <a:rPr lang="zh-TW" sz="1400" kern="100" dirty="0">
                          <a:effectLst/>
                          <a:latin typeface="STXihei" panose="02010600040101010101" pitchFamily="2" charset="-122"/>
                          <a:ea typeface="STXihei" panose="02010600040101010101" pitchFamily="2" charset="-122"/>
                        </a:rPr>
                        <a:t>可放</a:t>
                      </a:r>
                      <a:r>
                        <a:rPr lang="en-US" sz="1400" kern="100" dirty="0">
                          <a:effectLst/>
                          <a:latin typeface="STXihei" panose="02010600040101010101" pitchFamily="2" charset="-122"/>
                          <a:ea typeface="STXihei" panose="02010600040101010101" pitchFamily="2" charset="-122"/>
                        </a:rPr>
                        <a:t>20</a:t>
                      </a:r>
                      <a:r>
                        <a:rPr lang="zh-TW" sz="1400" kern="100" dirty="0">
                          <a:effectLst/>
                          <a:latin typeface="STXihei" panose="02010600040101010101" pitchFamily="2" charset="-122"/>
                          <a:ea typeface="STXihei" panose="02010600040101010101" pitchFamily="2" charset="-122"/>
                        </a:rPr>
                        <a:t>吋</a:t>
                      </a:r>
                      <a:r>
                        <a:rPr lang="en-US" sz="1400" kern="100" dirty="0">
                          <a:effectLst/>
                          <a:latin typeface="STXihei" panose="02010600040101010101" pitchFamily="2" charset="-122"/>
                          <a:ea typeface="STXihei" panose="02010600040101010101" pitchFamily="2" charset="-122"/>
                        </a:rPr>
                        <a:t>3</a:t>
                      </a:r>
                      <a:r>
                        <a:rPr lang="zh-TW" sz="1400" kern="100" dirty="0">
                          <a:effectLst/>
                          <a:latin typeface="STXihei" panose="02010600040101010101" pitchFamily="2" charset="-122"/>
                          <a:ea typeface="STXihei" panose="02010600040101010101" pitchFamily="2" charset="-122"/>
                        </a:rPr>
                        <a:t>件</a:t>
                      </a:r>
                    </a:p>
                    <a:p>
                      <a:pPr algn="ctr">
                        <a:lnSpc>
                          <a:spcPct val="105000"/>
                        </a:lnSpc>
                        <a:spcAft>
                          <a:spcPts val="0"/>
                        </a:spcAft>
                      </a:pPr>
                      <a:r>
                        <a:rPr lang="zh-TW" sz="1400" kern="100" dirty="0">
                          <a:effectLst/>
                          <a:latin typeface="STXihei" panose="02010600040101010101" pitchFamily="2" charset="-122"/>
                          <a:ea typeface="STXihei" panose="02010600040101010101" pitchFamily="2" charset="-122"/>
                        </a:rPr>
                        <a:t>可放</a:t>
                      </a:r>
                      <a:r>
                        <a:rPr lang="en-US" sz="1400" kern="100" dirty="0">
                          <a:effectLst/>
                          <a:latin typeface="STXihei" panose="02010600040101010101" pitchFamily="2" charset="-122"/>
                          <a:ea typeface="STXihei" panose="02010600040101010101" pitchFamily="2" charset="-122"/>
                        </a:rPr>
                        <a:t>25</a:t>
                      </a:r>
                      <a:r>
                        <a:rPr lang="zh-TW" sz="1400" kern="100" dirty="0">
                          <a:effectLst/>
                          <a:latin typeface="STXihei" panose="02010600040101010101" pitchFamily="2" charset="-122"/>
                          <a:ea typeface="STXihei" panose="02010600040101010101" pitchFamily="2" charset="-122"/>
                        </a:rPr>
                        <a:t>吋</a:t>
                      </a:r>
                      <a:r>
                        <a:rPr lang="en-US" sz="1400" kern="100" dirty="0">
                          <a:effectLst/>
                          <a:latin typeface="STXihei" panose="02010600040101010101" pitchFamily="2" charset="-122"/>
                          <a:ea typeface="STXihei" panose="02010600040101010101" pitchFamily="2" charset="-122"/>
                        </a:rPr>
                        <a:t>2</a:t>
                      </a:r>
                      <a:r>
                        <a:rPr lang="zh-TW" sz="1400" kern="100" dirty="0">
                          <a:effectLst/>
                          <a:latin typeface="STXihei" panose="02010600040101010101" pitchFamily="2" charset="-122"/>
                          <a:ea typeface="STXihei" panose="02010600040101010101" pitchFamily="2" charset="-122"/>
                        </a:rPr>
                        <a:t>件</a:t>
                      </a:r>
                    </a:p>
                    <a:p>
                      <a:pPr algn="ctr">
                        <a:lnSpc>
                          <a:spcPct val="105000"/>
                        </a:lnSpc>
                        <a:spcAft>
                          <a:spcPts val="0"/>
                        </a:spcAft>
                      </a:pPr>
                      <a:r>
                        <a:rPr lang="zh-TW" sz="1400" kern="100" dirty="0">
                          <a:effectLst/>
                          <a:latin typeface="STXihei" panose="02010600040101010101" pitchFamily="2" charset="-122"/>
                          <a:ea typeface="STXihei" panose="02010600040101010101" pitchFamily="2" charset="-122"/>
                        </a:rPr>
                        <a:t>可放</a:t>
                      </a:r>
                      <a:r>
                        <a:rPr lang="en-US" sz="1400" kern="100" dirty="0">
                          <a:effectLst/>
                          <a:latin typeface="STXihei" panose="02010600040101010101" pitchFamily="2" charset="-122"/>
                          <a:ea typeface="STXihei" panose="02010600040101010101" pitchFamily="2" charset="-122"/>
                        </a:rPr>
                        <a:t>27</a:t>
                      </a:r>
                      <a:r>
                        <a:rPr lang="zh-TW" sz="1400" kern="100" dirty="0">
                          <a:effectLst/>
                          <a:latin typeface="STXihei" panose="02010600040101010101" pitchFamily="2" charset="-122"/>
                          <a:ea typeface="STXihei" panose="02010600040101010101" pitchFamily="2" charset="-122"/>
                        </a:rPr>
                        <a:t>吋</a:t>
                      </a:r>
                      <a:r>
                        <a:rPr lang="en-US" sz="1400" kern="100" dirty="0">
                          <a:effectLst/>
                          <a:latin typeface="STXihei" panose="02010600040101010101" pitchFamily="2" charset="-122"/>
                          <a:ea typeface="STXihei" panose="02010600040101010101" pitchFamily="2" charset="-122"/>
                        </a:rPr>
                        <a:t>2</a:t>
                      </a:r>
                      <a:r>
                        <a:rPr lang="zh-TW" sz="1400" kern="100" dirty="0">
                          <a:effectLst/>
                          <a:latin typeface="STXihei" panose="02010600040101010101" pitchFamily="2" charset="-122"/>
                          <a:ea typeface="STXihei" panose="02010600040101010101" pitchFamily="2" charset="-122"/>
                        </a:rPr>
                        <a:t>件</a:t>
                      </a:r>
                    </a:p>
                    <a:p>
                      <a:pPr algn="ctr">
                        <a:lnSpc>
                          <a:spcPct val="105000"/>
                        </a:lnSpc>
                        <a:spcAft>
                          <a:spcPts val="0"/>
                        </a:spcAft>
                      </a:pPr>
                      <a:r>
                        <a:rPr lang="zh-TW" sz="1400" kern="100" dirty="0">
                          <a:effectLst/>
                          <a:latin typeface="STXihei" panose="02010600040101010101" pitchFamily="2" charset="-122"/>
                          <a:ea typeface="STXihei" panose="02010600040101010101" pitchFamily="2" charset="-122"/>
                        </a:rPr>
                        <a:t>可放</a:t>
                      </a:r>
                      <a:r>
                        <a:rPr lang="en-US" sz="1400" kern="100" dirty="0">
                          <a:effectLst/>
                          <a:latin typeface="STXihei" panose="02010600040101010101" pitchFamily="2" charset="-122"/>
                          <a:ea typeface="STXihei" panose="02010600040101010101" pitchFamily="2" charset="-122"/>
                        </a:rPr>
                        <a:t>29</a:t>
                      </a:r>
                      <a:r>
                        <a:rPr lang="zh-TW" sz="1400" kern="100" dirty="0">
                          <a:effectLst/>
                          <a:latin typeface="STXihei" panose="02010600040101010101" pitchFamily="2" charset="-122"/>
                          <a:ea typeface="STXihei" panose="02010600040101010101" pitchFamily="2" charset="-122"/>
                        </a:rPr>
                        <a:t>吋</a:t>
                      </a:r>
                      <a:r>
                        <a:rPr lang="en-US" sz="1400" kern="100" dirty="0">
                          <a:effectLst/>
                          <a:latin typeface="STXihei" panose="02010600040101010101" pitchFamily="2" charset="-122"/>
                          <a:ea typeface="STXihei" panose="02010600040101010101" pitchFamily="2" charset="-122"/>
                        </a:rPr>
                        <a:t>1</a:t>
                      </a:r>
                      <a:r>
                        <a:rPr lang="zh-TW" sz="1400" kern="100" dirty="0">
                          <a:effectLst/>
                          <a:latin typeface="STXihei" panose="02010600040101010101" pitchFamily="2" charset="-122"/>
                          <a:ea typeface="STXihei" panose="02010600040101010101" pitchFamily="2" charset="-122"/>
                        </a:rPr>
                        <a:t>件</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527712">
                <a:tc vMerge="1">
                  <a:txBody>
                    <a:bodyPr/>
                    <a:lstStyle/>
                    <a:p>
                      <a:endParaRPr lang="zh-TW" altLang="en-US"/>
                    </a:p>
                  </a:txBody>
                  <a:tcPr/>
                </a:tc>
                <a:tc>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2</a:t>
                      </a:r>
                      <a:endParaRPr lang="zh-TW" sz="1400" kern="100" dirty="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1</a:t>
                      </a:r>
                      <a:endParaRPr lang="zh-TW" sz="1400" kern="100" dirty="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vMerge="1">
                  <a:txBody>
                    <a:bodyPr/>
                    <a:lstStyle/>
                    <a:p>
                      <a:endParaRPr lang="zh-TW" altLang="en-US"/>
                    </a:p>
                  </a:txBody>
                  <a:tcPr/>
                </a:tc>
                <a:tc vMerge="1">
                  <a:txBody>
                    <a:bodyPr/>
                    <a:lstStyle/>
                    <a:p>
                      <a:endParaRPr lang="zh-TW" altLang="en-US"/>
                    </a:p>
                  </a:txBody>
                  <a:tcPr/>
                </a:tc>
              </a:tr>
              <a:tr h="307648">
                <a:tc rowSpan="3">
                  <a:txBody>
                    <a:bodyPr/>
                    <a:lstStyle/>
                    <a:p>
                      <a:pPr algn="ctr">
                        <a:lnSpc>
                          <a:spcPct val="105000"/>
                        </a:lnSpc>
                        <a:spcAft>
                          <a:spcPts val="0"/>
                        </a:spcAft>
                      </a:pPr>
                      <a:r>
                        <a:rPr lang="zh-TW" sz="1400" kern="100" dirty="0">
                          <a:effectLst/>
                          <a:latin typeface="STXihei" panose="02010600040101010101" pitchFamily="2" charset="-122"/>
                          <a:ea typeface="STXihei" panose="02010600040101010101" pitchFamily="2" charset="-122"/>
                        </a:rPr>
                        <a:t>七人座</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6</a:t>
                      </a:r>
                      <a:endParaRPr lang="zh-TW" sz="1400" kern="100" dirty="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0</a:t>
                      </a:r>
                      <a:endParaRPr lang="zh-TW" sz="1400" kern="100" dirty="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rowSpan="3">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6</a:t>
                      </a:r>
                      <a:r>
                        <a:rPr lang="zh-TW" sz="1400" kern="100" dirty="0">
                          <a:effectLst/>
                          <a:latin typeface="STXihei" panose="02010600040101010101" pitchFamily="2" charset="-122"/>
                          <a:ea typeface="STXihei" panose="02010600040101010101" pitchFamily="2" charset="-122"/>
                        </a:rPr>
                        <a:t>件</a:t>
                      </a:r>
                      <a:r>
                        <a:rPr lang="en-US" sz="1400" kern="100" dirty="0">
                          <a:effectLst/>
                          <a:latin typeface="STXihei" panose="02010600040101010101" pitchFamily="2" charset="-122"/>
                          <a:ea typeface="STXihei" panose="02010600040101010101" pitchFamily="2" charset="-122"/>
                        </a:rPr>
                        <a:t>(</a:t>
                      </a:r>
                      <a:r>
                        <a:rPr lang="zh-TW" sz="1400" kern="100" dirty="0">
                          <a:effectLst/>
                          <a:latin typeface="STXihei" panose="02010600040101010101" pitchFamily="2" charset="-122"/>
                          <a:ea typeface="STXihei" panose="02010600040101010101" pitchFamily="2" charset="-122"/>
                        </a:rPr>
                        <a:t>含</a:t>
                      </a:r>
                      <a:r>
                        <a:rPr lang="en-US" sz="1400" kern="100" dirty="0">
                          <a:effectLst/>
                          <a:latin typeface="STXihei" panose="02010600040101010101" pitchFamily="2" charset="-122"/>
                          <a:ea typeface="STXihei" panose="02010600040101010101" pitchFamily="2" charset="-122"/>
                        </a:rPr>
                        <a:t>)</a:t>
                      </a:r>
                      <a:r>
                        <a:rPr lang="zh-TW" sz="1400" kern="100" dirty="0">
                          <a:effectLst/>
                          <a:latin typeface="STXihei" panose="02010600040101010101" pitchFamily="2" charset="-122"/>
                          <a:ea typeface="STXihei" panose="02010600040101010101" pitchFamily="2" charset="-122"/>
                        </a:rPr>
                        <a:t>以內</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rowSpan="3">
                  <a:txBody>
                    <a:bodyPr/>
                    <a:lstStyle/>
                    <a:p>
                      <a:pPr algn="ctr">
                        <a:lnSpc>
                          <a:spcPct val="105000"/>
                        </a:lnSpc>
                        <a:spcAft>
                          <a:spcPts val="0"/>
                        </a:spcAft>
                      </a:pPr>
                      <a:r>
                        <a:rPr lang="zh-TW" sz="1400" kern="100" dirty="0">
                          <a:effectLst/>
                          <a:latin typeface="STXihei" panose="02010600040101010101" pitchFamily="2" charset="-122"/>
                          <a:ea typeface="STXihei" panose="02010600040101010101" pitchFamily="2" charset="-122"/>
                        </a:rPr>
                        <a:t>特大行李箱</a:t>
                      </a:r>
                      <a:r>
                        <a:rPr lang="en-US" sz="1400" kern="100" dirty="0">
                          <a:effectLst/>
                          <a:latin typeface="STXihei" panose="02010600040101010101" pitchFamily="2" charset="-122"/>
                          <a:ea typeface="STXihei" panose="02010600040101010101" pitchFamily="2" charset="-122"/>
                        </a:rPr>
                        <a:t>(30</a:t>
                      </a:r>
                      <a:r>
                        <a:rPr lang="zh-TW" sz="1400" kern="100" dirty="0">
                          <a:effectLst/>
                          <a:latin typeface="STXihei" panose="02010600040101010101" pitchFamily="2" charset="-122"/>
                          <a:ea typeface="STXihei" panose="02010600040101010101" pitchFamily="2" charset="-122"/>
                        </a:rPr>
                        <a:t>吋以上</a:t>
                      </a:r>
                      <a:r>
                        <a:rPr lang="en-US" sz="1400" kern="100" dirty="0" smtClean="0">
                          <a:effectLst/>
                          <a:latin typeface="STXihei" panose="02010600040101010101" pitchFamily="2" charset="-122"/>
                          <a:ea typeface="STXihei" panose="02010600040101010101" pitchFamily="2" charset="-122"/>
                        </a:rPr>
                        <a:t>)</a:t>
                      </a:r>
                    </a:p>
                    <a:p>
                      <a:pPr algn="ctr">
                        <a:lnSpc>
                          <a:spcPct val="105000"/>
                        </a:lnSpc>
                        <a:spcAft>
                          <a:spcPts val="0"/>
                        </a:spcAft>
                      </a:pPr>
                      <a:r>
                        <a:rPr lang="zh-TW" sz="1400" kern="100" dirty="0" smtClean="0">
                          <a:effectLst/>
                          <a:latin typeface="STXihei" panose="02010600040101010101" pitchFamily="2" charset="-122"/>
                          <a:ea typeface="STXihei" panose="02010600040101010101" pitchFamily="2" charset="-122"/>
                        </a:rPr>
                        <a:t>最多</a:t>
                      </a:r>
                      <a:r>
                        <a:rPr lang="zh-TW" sz="1400" kern="100" dirty="0">
                          <a:effectLst/>
                          <a:latin typeface="STXihei" panose="02010600040101010101" pitchFamily="2" charset="-122"/>
                          <a:ea typeface="STXihei" panose="02010600040101010101" pitchFamily="2" charset="-122"/>
                        </a:rPr>
                        <a:t>承載</a:t>
                      </a:r>
                      <a:r>
                        <a:rPr lang="en-US" sz="1400" kern="100" dirty="0">
                          <a:effectLst/>
                          <a:latin typeface="STXihei" panose="02010600040101010101" pitchFamily="2" charset="-122"/>
                          <a:ea typeface="STXihei" panose="02010600040101010101" pitchFamily="2" charset="-122"/>
                        </a:rPr>
                        <a:t>4</a:t>
                      </a:r>
                      <a:r>
                        <a:rPr lang="zh-TW" sz="1400" kern="100" dirty="0">
                          <a:effectLst/>
                          <a:latin typeface="STXihei" panose="02010600040101010101" pitchFamily="2" charset="-122"/>
                          <a:ea typeface="STXihei" panose="02010600040101010101" pitchFamily="2" charset="-122"/>
                        </a:rPr>
                        <a:t>件</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10592">
                <a:tc vMerge="1">
                  <a:txBody>
                    <a:bodyPr/>
                    <a:lstStyle/>
                    <a:p>
                      <a:endParaRPr lang="zh-TW" altLang="en-US"/>
                    </a:p>
                  </a:txBody>
                  <a:tcPr/>
                </a:tc>
                <a:tc>
                  <a:txBody>
                    <a:bodyPr/>
                    <a:lstStyle/>
                    <a:p>
                      <a:pPr algn="ctr">
                        <a:lnSpc>
                          <a:spcPct val="105000"/>
                        </a:lnSpc>
                        <a:spcAft>
                          <a:spcPts val="0"/>
                        </a:spcAft>
                      </a:pPr>
                      <a:r>
                        <a:rPr lang="en-US" sz="1400" kern="100">
                          <a:effectLst/>
                          <a:latin typeface="STXihei" panose="02010600040101010101" pitchFamily="2" charset="-122"/>
                          <a:ea typeface="STXihei" panose="02010600040101010101" pitchFamily="2" charset="-122"/>
                        </a:rPr>
                        <a:t>5</a:t>
                      </a:r>
                      <a:endParaRPr lang="zh-TW" sz="1400" kern="10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1</a:t>
                      </a:r>
                      <a:endParaRPr lang="zh-TW" sz="1400" kern="100" dirty="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vMerge="1">
                  <a:txBody>
                    <a:bodyPr/>
                    <a:lstStyle/>
                    <a:p>
                      <a:endParaRPr lang="zh-TW" altLang="en-US"/>
                    </a:p>
                  </a:txBody>
                  <a:tcPr/>
                </a:tc>
                <a:tc vMerge="1">
                  <a:txBody>
                    <a:bodyPr/>
                    <a:lstStyle/>
                    <a:p>
                      <a:endParaRPr lang="zh-TW" altLang="en-US"/>
                    </a:p>
                  </a:txBody>
                  <a:tcPr/>
                </a:tc>
              </a:tr>
              <a:tr h="310592">
                <a:tc vMerge="1">
                  <a:txBody>
                    <a:bodyPr/>
                    <a:lstStyle/>
                    <a:p>
                      <a:endParaRPr lang="zh-TW" altLang="en-US"/>
                    </a:p>
                  </a:txBody>
                  <a:tcPr/>
                </a:tc>
                <a:tc>
                  <a:txBody>
                    <a:bodyPr/>
                    <a:lstStyle/>
                    <a:p>
                      <a:pPr algn="ctr">
                        <a:lnSpc>
                          <a:spcPct val="105000"/>
                        </a:lnSpc>
                        <a:spcAft>
                          <a:spcPts val="0"/>
                        </a:spcAft>
                      </a:pPr>
                      <a:r>
                        <a:rPr lang="en-US" sz="1400" kern="100">
                          <a:effectLst/>
                          <a:latin typeface="STXihei" panose="02010600040101010101" pitchFamily="2" charset="-122"/>
                          <a:ea typeface="STXihei" panose="02010600040101010101" pitchFamily="2" charset="-122"/>
                        </a:rPr>
                        <a:t>4</a:t>
                      </a:r>
                      <a:endParaRPr lang="zh-TW" sz="1400" kern="10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lnSpc>
                          <a:spcPct val="105000"/>
                        </a:lnSpc>
                        <a:spcAft>
                          <a:spcPts val="0"/>
                        </a:spcAft>
                      </a:pPr>
                      <a:r>
                        <a:rPr lang="en-US" sz="1400" kern="100" dirty="0">
                          <a:effectLst/>
                          <a:latin typeface="STXihei" panose="02010600040101010101" pitchFamily="2" charset="-122"/>
                          <a:ea typeface="STXihei" panose="02010600040101010101" pitchFamily="2" charset="-122"/>
                        </a:rPr>
                        <a:t>2</a:t>
                      </a:r>
                      <a:endParaRPr lang="zh-TW" sz="1400" kern="100" dirty="0">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vMerge="1">
                  <a:txBody>
                    <a:bodyPr/>
                    <a:lstStyle/>
                    <a:p>
                      <a:endParaRPr lang="zh-TW" altLang="en-US"/>
                    </a:p>
                  </a:txBody>
                  <a:tcPr/>
                </a:tc>
                <a:tc vMerge="1">
                  <a:txBody>
                    <a:bodyPr/>
                    <a:lstStyle/>
                    <a:p>
                      <a:endParaRPr lang="zh-TW" altLang="en-US"/>
                    </a:p>
                  </a:txBody>
                  <a:tcPr/>
                </a:tc>
              </a:tr>
              <a:tr h="445133">
                <a:tc gridSpan="5">
                  <a:txBody>
                    <a:bodyPr/>
                    <a:lstStyle/>
                    <a:p>
                      <a:pPr algn="just">
                        <a:lnSpc>
                          <a:spcPct val="105000"/>
                        </a:lnSpc>
                        <a:spcAft>
                          <a:spcPts val="0"/>
                        </a:spcAft>
                      </a:pPr>
                      <a:r>
                        <a:rPr lang="en-US" sz="1200" kern="100" dirty="0">
                          <a:effectLst/>
                          <a:latin typeface="STXihei" panose="02010600040101010101" pitchFamily="2" charset="-122"/>
                          <a:ea typeface="STXihei" panose="02010600040101010101" pitchFamily="2" charset="-122"/>
                        </a:rPr>
                        <a:t>* </a:t>
                      </a:r>
                      <a:r>
                        <a:rPr lang="zh-TW" sz="1200" kern="100" dirty="0">
                          <a:effectLst/>
                          <a:latin typeface="STXihei" panose="02010600040101010101" pitchFamily="2" charset="-122"/>
                          <a:ea typeface="STXihei" panose="02010600040101010101" pitchFamily="2" charset="-122"/>
                        </a:rPr>
                        <a:t>請貴賓依照人數、安全座椅數及行李數，選擇適合車型。</a:t>
                      </a:r>
                    </a:p>
                    <a:p>
                      <a:pPr algn="just">
                        <a:lnSpc>
                          <a:spcPct val="105000"/>
                        </a:lnSpc>
                        <a:spcAft>
                          <a:spcPts val="0"/>
                        </a:spcAft>
                      </a:pPr>
                      <a:r>
                        <a:rPr lang="en-US" sz="1200" kern="100" dirty="0">
                          <a:effectLst/>
                          <a:latin typeface="STXihei" panose="02010600040101010101" pitchFamily="2" charset="-122"/>
                          <a:ea typeface="STXihei" panose="02010600040101010101" pitchFamily="2" charset="-122"/>
                        </a:rPr>
                        <a:t>* </a:t>
                      </a:r>
                      <a:r>
                        <a:rPr lang="zh-TW" sz="1200" kern="100" dirty="0">
                          <a:effectLst/>
                          <a:latin typeface="STXihei" panose="02010600040101010101" pitchFamily="2" charset="-122"/>
                          <a:ea typeface="STXihei" panose="02010600040101010101" pitchFamily="2" charset="-122"/>
                        </a:rPr>
                        <a:t>實際人數行李若超出預約登記之數量，超出之人數行李若無法乘載，須請貴賓自行處理，無法臨時更改車型。</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pic>
        <p:nvPicPr>
          <p:cNvPr id="7" name="圖片 6" descr="行李箱圖示"/>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6536" y="4437112"/>
            <a:ext cx="2952328" cy="1866163"/>
          </a:xfrm>
          <a:prstGeom prst="rect">
            <a:avLst/>
          </a:prstGeom>
          <a:noFill/>
          <a:ln>
            <a:noFill/>
          </a:ln>
        </p:spPr>
      </p:pic>
      <p:sp>
        <p:nvSpPr>
          <p:cNvPr id="8" name="矩形 7"/>
          <p:cNvSpPr/>
          <p:nvPr/>
        </p:nvSpPr>
        <p:spPr>
          <a:xfrm>
            <a:off x="3740369" y="4521365"/>
            <a:ext cx="5817096" cy="1762021"/>
          </a:xfrm>
          <a:prstGeom prst="rect">
            <a:avLst/>
          </a:prstGeom>
        </p:spPr>
        <p:txBody>
          <a:bodyPr wrap="square">
            <a:spAutoFit/>
          </a:bodyPr>
          <a:lstStyle/>
          <a:p>
            <a:pPr>
              <a:spcAft>
                <a:spcPts val="0"/>
              </a:spcAft>
            </a:pPr>
            <a:r>
              <a:rPr lang="en-US" altLang="zh-TW" sz="1100" b="1" kern="100" dirty="0">
                <a:latin typeface="STXihei" panose="02010600040101010101" pitchFamily="2" charset="-122"/>
                <a:ea typeface="STXihei" panose="02010600040101010101" pitchFamily="2" charset="-122"/>
                <a:cs typeface="新細明體" panose="02020500000000000000" pitchFamily="18" charset="-120"/>
              </a:rPr>
              <a:t>20</a:t>
            </a:r>
            <a:r>
              <a:rPr lang="zh-TW" altLang="zh-TW" sz="1100" b="1" kern="100" dirty="0">
                <a:latin typeface="STXihei" panose="02010600040101010101" pitchFamily="2" charset="-122"/>
                <a:ea typeface="STXihei" panose="02010600040101010101" pitchFamily="2" charset="-122"/>
                <a:cs typeface="新細明體" panose="02020500000000000000" pitchFamily="18" charset="-120"/>
              </a:rPr>
              <a:t>吋登機箱以上尺寸皆統稱為『大行李』，依尺寸區分如下說明</a:t>
            </a:r>
            <a:endParaRPr lang="zh-TW" altLang="zh-TW" sz="2000" kern="100" dirty="0">
              <a:latin typeface="STXihei" panose="02010600040101010101" pitchFamily="2" charset="-122"/>
              <a:ea typeface="STXihei" panose="02010600040101010101" pitchFamily="2" charset="-122"/>
            </a:endParaRPr>
          </a:p>
          <a:p>
            <a:pPr>
              <a:spcAft>
                <a:spcPts val="0"/>
              </a:spcAft>
            </a:pP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登機箱（</a:t>
            </a:r>
            <a:r>
              <a:rPr lang="en-US" altLang="zh-TW" sz="1100" kern="100" dirty="0">
                <a:latin typeface="STXihei" panose="02010600040101010101" pitchFamily="2" charset="-122"/>
                <a:ea typeface="STXihei" panose="02010600040101010101" pitchFamily="2" charset="-122"/>
                <a:cs typeface="新細明體" panose="02020500000000000000" pitchFamily="18" charset="-120"/>
              </a:rPr>
              <a:t>20</a:t>
            </a: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吋）</a:t>
            </a:r>
            <a:endParaRPr lang="zh-TW" altLang="zh-TW" sz="2000" kern="100" dirty="0">
              <a:latin typeface="STXihei" panose="02010600040101010101" pitchFamily="2" charset="-122"/>
              <a:ea typeface="STXihei" panose="02010600040101010101" pitchFamily="2" charset="-122"/>
            </a:endParaRPr>
          </a:p>
          <a:p>
            <a:pPr>
              <a:spcAft>
                <a:spcPts val="0"/>
              </a:spcAft>
            </a:pP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中型箱（</a:t>
            </a:r>
            <a:r>
              <a:rPr lang="en-US" altLang="zh-TW" sz="1100" kern="100" dirty="0">
                <a:latin typeface="STXihei" panose="02010600040101010101" pitchFamily="2" charset="-122"/>
                <a:ea typeface="STXihei" panose="02010600040101010101" pitchFamily="2" charset="-122"/>
                <a:cs typeface="新細明體" panose="02020500000000000000" pitchFamily="18" charset="-120"/>
              </a:rPr>
              <a:t>22-25</a:t>
            </a: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吋）</a:t>
            </a:r>
            <a:endParaRPr lang="zh-TW" altLang="zh-TW" sz="2000" kern="100" dirty="0">
              <a:latin typeface="STXihei" panose="02010600040101010101" pitchFamily="2" charset="-122"/>
              <a:ea typeface="STXihei" panose="02010600040101010101" pitchFamily="2" charset="-122"/>
            </a:endParaRPr>
          </a:p>
          <a:p>
            <a:pPr>
              <a:spcAft>
                <a:spcPts val="0"/>
              </a:spcAft>
            </a:pP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大型箱（</a:t>
            </a:r>
            <a:r>
              <a:rPr lang="en-US" altLang="zh-TW" sz="1100" kern="100" dirty="0">
                <a:latin typeface="STXihei" panose="02010600040101010101" pitchFamily="2" charset="-122"/>
                <a:ea typeface="STXihei" panose="02010600040101010101" pitchFamily="2" charset="-122"/>
                <a:cs typeface="新細明體" panose="02020500000000000000" pitchFamily="18" charset="-120"/>
              </a:rPr>
              <a:t>26-29</a:t>
            </a: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吋）</a:t>
            </a:r>
            <a:endParaRPr lang="zh-TW" altLang="zh-TW" sz="2000" kern="100" dirty="0">
              <a:latin typeface="STXihei" panose="02010600040101010101" pitchFamily="2" charset="-122"/>
              <a:ea typeface="STXihei" panose="02010600040101010101" pitchFamily="2" charset="-122"/>
            </a:endParaRPr>
          </a:p>
          <a:p>
            <a:pPr>
              <a:spcAft>
                <a:spcPts val="0"/>
              </a:spcAft>
            </a:pP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特大型箱（</a:t>
            </a:r>
            <a:r>
              <a:rPr lang="en-US" altLang="zh-TW" sz="1100" kern="100" dirty="0">
                <a:latin typeface="STXihei" panose="02010600040101010101" pitchFamily="2" charset="-122"/>
                <a:ea typeface="STXihei" panose="02010600040101010101" pitchFamily="2" charset="-122"/>
                <a:cs typeface="新細明體" panose="02020500000000000000" pitchFamily="18" charset="-120"/>
              </a:rPr>
              <a:t>30</a:t>
            </a: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吋以上）</a:t>
            </a:r>
            <a:endParaRPr lang="zh-TW" altLang="zh-TW" sz="2000" kern="100" dirty="0">
              <a:latin typeface="STXihei" panose="02010600040101010101" pitchFamily="2" charset="-122"/>
              <a:ea typeface="STXihei" panose="02010600040101010101" pitchFamily="2" charset="-122"/>
            </a:endParaRPr>
          </a:p>
          <a:p>
            <a:pPr>
              <a:spcAft>
                <a:spcPts val="0"/>
              </a:spcAft>
            </a:pPr>
            <a:r>
              <a:rPr lang="zh-TW" altLang="zh-TW" sz="1100" b="1" kern="100" dirty="0">
                <a:latin typeface="STXihei" panose="02010600040101010101" pitchFamily="2" charset="-122"/>
                <a:ea typeface="STXihei" panose="02010600040101010101" pitchFamily="2" charset="-122"/>
                <a:cs typeface="新細明體" panose="02020500000000000000" pitchFamily="18" charset="-120"/>
              </a:rPr>
              <a:t>以上均須登記為「大行李」，「紙箱」則不論大小均視為</a:t>
            </a:r>
            <a:r>
              <a:rPr lang="en-US" altLang="zh-TW" sz="1100" b="1" kern="100" dirty="0">
                <a:latin typeface="STXihei" panose="02010600040101010101" pitchFamily="2" charset="-122"/>
                <a:ea typeface="STXihei" panose="02010600040101010101" pitchFamily="2" charset="-122"/>
                <a:cs typeface="新細明體" panose="02020500000000000000" pitchFamily="18" charset="-120"/>
              </a:rPr>
              <a:t>1</a:t>
            </a:r>
            <a:r>
              <a:rPr lang="zh-TW" altLang="zh-TW" sz="1100" b="1" kern="100" dirty="0">
                <a:latin typeface="STXihei" panose="02010600040101010101" pitchFamily="2" charset="-122"/>
                <a:ea typeface="STXihei" panose="02010600040101010101" pitchFamily="2" charset="-122"/>
                <a:cs typeface="新細明體" panose="02020500000000000000" pitchFamily="18" charset="-120"/>
              </a:rPr>
              <a:t>件大行李。</a:t>
            </a:r>
            <a:endParaRPr lang="zh-TW" altLang="zh-TW" sz="2000" kern="100" dirty="0">
              <a:latin typeface="STXihei" panose="02010600040101010101" pitchFamily="2" charset="-122"/>
              <a:ea typeface="STXihei" panose="02010600040101010101" pitchFamily="2" charset="-122"/>
            </a:endParaRPr>
          </a:p>
          <a:p>
            <a:pPr>
              <a:lnSpc>
                <a:spcPts val="1650"/>
              </a:lnSpc>
              <a:spcAft>
                <a:spcPts val="0"/>
              </a:spcAft>
            </a:pP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特大型箱（</a:t>
            </a:r>
            <a:r>
              <a:rPr lang="en-US" altLang="zh-TW" sz="1100" kern="100" dirty="0">
                <a:latin typeface="STXihei" panose="02010600040101010101" pitchFamily="2" charset="-122"/>
                <a:ea typeface="STXihei" panose="02010600040101010101" pitchFamily="2" charset="-122"/>
                <a:cs typeface="新細明體" panose="02020500000000000000" pitchFamily="18" charset="-120"/>
              </a:rPr>
              <a:t>30</a:t>
            </a: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吋以上</a:t>
            </a:r>
            <a:r>
              <a:rPr lang="en-US" altLang="zh-TW" sz="1100" kern="100" dirty="0">
                <a:latin typeface="STXihei" panose="02010600040101010101" pitchFamily="2" charset="-122"/>
                <a:ea typeface="STXihei" panose="02010600040101010101" pitchFamily="2" charset="-122"/>
                <a:cs typeface="新細明體" panose="02020500000000000000" pitchFamily="18" charset="-120"/>
              </a:rPr>
              <a:t>)</a:t>
            </a: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，視為</a:t>
            </a:r>
            <a:r>
              <a:rPr lang="en-US" altLang="zh-TW" sz="1100" kern="100" dirty="0">
                <a:latin typeface="STXihei" panose="02010600040101010101" pitchFamily="2" charset="-122"/>
                <a:ea typeface="STXihei" panose="02010600040101010101" pitchFamily="2" charset="-122"/>
                <a:cs typeface="新細明體" panose="02020500000000000000" pitchFamily="18" charset="-120"/>
              </a:rPr>
              <a:t>2</a:t>
            </a: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件大行李，須請您在填寫機接預約資料時事先備註。特殊行李須登記</a:t>
            </a:r>
            <a:r>
              <a:rPr lang="en-US" altLang="zh-TW" sz="1100" kern="100" dirty="0">
                <a:latin typeface="STXihei" panose="02010600040101010101" pitchFamily="2" charset="-122"/>
                <a:ea typeface="STXihei" panose="02010600040101010101" pitchFamily="2" charset="-122"/>
                <a:cs typeface="新細明體" panose="02020500000000000000" pitchFamily="18" charset="-120"/>
              </a:rPr>
              <a:t>1</a:t>
            </a:r>
            <a:r>
              <a:rPr lang="zh-TW" altLang="zh-TW" sz="1100" kern="100" dirty="0">
                <a:latin typeface="STXihei" panose="02010600040101010101" pitchFamily="2" charset="-122"/>
                <a:ea typeface="STXihei" panose="02010600040101010101" pitchFamily="2" charset="-122"/>
                <a:cs typeface="新細明體" panose="02020500000000000000" pitchFamily="18" charset="-120"/>
              </a:rPr>
              <a:t>件大行李，包含但不限於如高爾夫球具、輪椅、娃娃車、圖畫、雪撬、衝浪板等，由於各特殊行李長度不一，請於預約時備註。小行李泛指軟性手提袋、隨身背包等。</a:t>
            </a:r>
            <a:endParaRPr lang="zh-TW" altLang="zh-TW" sz="2000" kern="100" dirty="0">
              <a:latin typeface="STXihei" panose="02010600040101010101" pitchFamily="2" charset="-122"/>
              <a:ea typeface="STXihei" panose="02010600040101010101" pitchFamily="2" charset="-122"/>
            </a:endParaRPr>
          </a:p>
        </p:txBody>
      </p:sp>
    </p:spTree>
    <p:extLst>
      <p:ext uri="{BB962C8B-B14F-4D97-AF65-F5344CB8AC3E}">
        <p14:creationId xmlns="" xmlns:p14="http://schemas.microsoft.com/office/powerpoint/2010/main" val="2968031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809865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附件</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二</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：兒童安全座椅規格</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6" name="矩形 5"/>
          <p:cNvSpPr/>
          <p:nvPr/>
        </p:nvSpPr>
        <p:spPr>
          <a:xfrm>
            <a:off x="416496" y="1484784"/>
            <a:ext cx="9145016" cy="1384995"/>
          </a:xfrm>
          <a:prstGeom prst="rect">
            <a:avLst/>
          </a:prstGeom>
        </p:spPr>
        <p:txBody>
          <a:bodyPr wrap="square">
            <a:spAutoFit/>
          </a:bodyPr>
          <a:lstStyle/>
          <a:p>
            <a:pPr>
              <a:lnSpc>
                <a:spcPct val="150000"/>
              </a:lnSpc>
              <a:spcAft>
                <a:spcPts val="0"/>
              </a:spcAft>
            </a:pPr>
            <a:r>
              <a:rPr lang="zh-TW" altLang="en-US" sz="1400" b="1" kern="100" dirty="0" smtClean="0">
                <a:latin typeface="STXihei" panose="02010600040101010101" pitchFamily="2" charset="-122"/>
                <a:ea typeface="STXihei" panose="02010600040101010101" pitchFamily="2" charset="-122"/>
                <a:cs typeface="新細明體" panose="02020500000000000000" pitchFamily="18" charset="-120"/>
              </a:rPr>
              <a:t>兒童</a:t>
            </a:r>
            <a:r>
              <a:rPr lang="zh-TW" altLang="en-US" sz="1400" b="1" kern="100" dirty="0">
                <a:latin typeface="STXihei" panose="02010600040101010101" pitchFamily="2" charset="-122"/>
                <a:ea typeface="STXihei" panose="02010600040101010101" pitchFamily="2" charset="-122"/>
                <a:cs typeface="新細明體" panose="02020500000000000000" pitchFamily="18" charset="-120"/>
              </a:rPr>
              <a:t>車用安全座椅規格有三種，請貴賓於預約時告知所需規格。</a:t>
            </a:r>
          </a:p>
          <a:p>
            <a:pPr marL="342900" indent="-342900">
              <a:lnSpc>
                <a:spcPct val="150000"/>
              </a:lnSpc>
              <a:spcAft>
                <a:spcPts val="0"/>
              </a:spcAft>
              <a:buFont typeface="Wingdings" panose="05000000000000000000" pitchFamily="2" charset="2"/>
              <a:buAutoNum type="circleNumWdWhitePlain"/>
            </a:pP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嬰兒型（</a:t>
            </a:r>
            <a:r>
              <a:rPr lang="en-US" altLang="zh-TW" sz="1400" kern="100" dirty="0">
                <a:latin typeface="STXihei" panose="02010600040101010101" pitchFamily="2" charset="-122"/>
                <a:ea typeface="STXihei" panose="02010600040101010101" pitchFamily="2" charset="-122"/>
                <a:cs typeface="新細明體" panose="02020500000000000000" pitchFamily="18" charset="-120"/>
              </a:rPr>
              <a:t>0</a:t>
            </a: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a:t>
            </a:r>
            <a:r>
              <a:rPr lang="en-US" altLang="zh-TW" sz="1400" kern="100" dirty="0">
                <a:latin typeface="STXihei" panose="02010600040101010101" pitchFamily="2" charset="-122"/>
                <a:ea typeface="STXihei" panose="02010600040101010101" pitchFamily="2" charset="-122"/>
                <a:cs typeface="新細明體" panose="02020500000000000000" pitchFamily="18" charset="-120"/>
              </a:rPr>
              <a:t>1</a:t>
            </a: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歲或體重未達十公斤）</a:t>
            </a:r>
          </a:p>
          <a:p>
            <a:pPr marL="342900" indent="-342900">
              <a:lnSpc>
                <a:spcPct val="150000"/>
              </a:lnSpc>
              <a:spcAft>
                <a:spcPts val="0"/>
              </a:spcAft>
              <a:buFont typeface="Wingdings" panose="05000000000000000000" pitchFamily="2" charset="2"/>
              <a:buAutoNum type="circleNumWdWhitePlain"/>
            </a:pP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幼童型（</a:t>
            </a:r>
            <a:r>
              <a:rPr lang="en-US" altLang="zh-TW" sz="1400" kern="100" dirty="0">
                <a:latin typeface="STXihei" panose="02010600040101010101" pitchFamily="2" charset="-122"/>
                <a:ea typeface="STXihei" panose="02010600040101010101" pitchFamily="2" charset="-122"/>
                <a:cs typeface="新細明體" panose="02020500000000000000" pitchFamily="18" charset="-120"/>
              </a:rPr>
              <a:t>1</a:t>
            </a: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a:t>
            </a:r>
            <a:r>
              <a:rPr lang="en-US" altLang="zh-TW" sz="1400" kern="100" dirty="0">
                <a:latin typeface="STXihei" panose="02010600040101010101" pitchFamily="2" charset="-122"/>
                <a:ea typeface="STXihei" panose="02010600040101010101" pitchFamily="2" charset="-122"/>
                <a:cs typeface="新細明體" panose="02020500000000000000" pitchFamily="18" charset="-120"/>
              </a:rPr>
              <a:t>4</a:t>
            </a: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歲且體重在十公斤以上至十八公斤以下）</a:t>
            </a:r>
          </a:p>
          <a:p>
            <a:pPr marL="342900" indent="-342900">
              <a:lnSpc>
                <a:spcPct val="150000"/>
              </a:lnSpc>
              <a:spcAft>
                <a:spcPts val="0"/>
              </a:spcAft>
              <a:buFont typeface="Wingdings" panose="05000000000000000000" pitchFamily="2" charset="2"/>
              <a:buAutoNum type="circleNumWdWhitePlain"/>
            </a:pP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兒童增高坐墊（</a:t>
            </a:r>
            <a:r>
              <a:rPr lang="en-US" altLang="zh-TW" sz="1400" kern="100" dirty="0">
                <a:latin typeface="STXihei" panose="02010600040101010101" pitchFamily="2" charset="-122"/>
                <a:ea typeface="STXihei" panose="02010600040101010101" pitchFamily="2" charset="-122"/>
                <a:cs typeface="新細明體" panose="02020500000000000000" pitchFamily="18" charset="-120"/>
              </a:rPr>
              <a:t>4</a:t>
            </a: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a:t>
            </a:r>
            <a:r>
              <a:rPr lang="en-US" altLang="zh-TW" sz="1400" kern="100" dirty="0">
                <a:latin typeface="STXihei" panose="02010600040101010101" pitchFamily="2" charset="-122"/>
                <a:ea typeface="STXihei" panose="02010600040101010101" pitchFamily="2" charset="-122"/>
                <a:cs typeface="新細明體" panose="02020500000000000000" pitchFamily="18" charset="-120"/>
              </a:rPr>
              <a:t>12</a:t>
            </a:r>
            <a:r>
              <a:rPr lang="zh-TW" altLang="en-US" sz="1400" kern="100" dirty="0">
                <a:latin typeface="STXihei" panose="02010600040101010101" pitchFamily="2" charset="-122"/>
                <a:ea typeface="STXihei" panose="02010600040101010101" pitchFamily="2" charset="-122"/>
                <a:cs typeface="新細明體" panose="02020500000000000000" pitchFamily="18" charset="-120"/>
              </a:rPr>
              <a:t>歲或體重逾十八公斤至三十六公斤以下，如其體型可依規定使用安全帶者，不在此限。）</a:t>
            </a:r>
          </a:p>
        </p:txBody>
      </p:sp>
      <p:pic>
        <p:nvPicPr>
          <p:cNvPr id="2" name="圖片 1"/>
          <p:cNvPicPr>
            <a:picLocks noChangeAspect="1"/>
          </p:cNvPicPr>
          <p:nvPr/>
        </p:nvPicPr>
        <p:blipFill rotWithShape="1">
          <a:blip r:embed="rId2" cstate="print"/>
          <a:srcRect l="9251" t="71720" r="7483"/>
          <a:stretch/>
        </p:blipFill>
        <p:spPr>
          <a:xfrm>
            <a:off x="6323505" y="3134235"/>
            <a:ext cx="3238007" cy="1513257"/>
          </a:xfrm>
          <a:prstGeom prst="rect">
            <a:avLst/>
          </a:prstGeom>
        </p:spPr>
      </p:pic>
      <p:pic>
        <p:nvPicPr>
          <p:cNvPr id="9" name="圖片 8"/>
          <p:cNvPicPr>
            <a:picLocks noChangeAspect="1"/>
          </p:cNvPicPr>
          <p:nvPr/>
        </p:nvPicPr>
        <p:blipFill rotWithShape="1">
          <a:blip r:embed="rId2" cstate="print"/>
          <a:srcRect l="12210" t="38101" r="4355" b="30521"/>
          <a:stretch/>
        </p:blipFill>
        <p:spPr>
          <a:xfrm>
            <a:off x="3264568" y="4437112"/>
            <a:ext cx="3200600" cy="1656184"/>
          </a:xfrm>
          <a:prstGeom prst="rect">
            <a:avLst/>
          </a:prstGeom>
        </p:spPr>
      </p:pic>
      <p:pic>
        <p:nvPicPr>
          <p:cNvPr id="10" name="圖片 9"/>
          <p:cNvPicPr>
            <a:picLocks noChangeAspect="1"/>
          </p:cNvPicPr>
          <p:nvPr/>
        </p:nvPicPr>
        <p:blipFill rotWithShape="1">
          <a:blip r:embed="rId2" cstate="print"/>
          <a:srcRect l="12825" r="3813" b="62206"/>
          <a:stretch/>
        </p:blipFill>
        <p:spPr>
          <a:xfrm>
            <a:off x="432747" y="3134235"/>
            <a:ext cx="3024336" cy="1886678"/>
          </a:xfrm>
          <a:prstGeom prst="rect">
            <a:avLst/>
          </a:prstGeom>
        </p:spPr>
      </p:pic>
    </p:spTree>
    <p:extLst>
      <p:ext uri="{BB962C8B-B14F-4D97-AF65-F5344CB8AC3E}">
        <p14:creationId xmlns="" xmlns:p14="http://schemas.microsoft.com/office/powerpoint/2010/main" val="3619012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809865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附件</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三</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：偏遠地區加價表</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graphicFrame>
        <p:nvGraphicFramePr>
          <p:cNvPr id="7" name="表格 6"/>
          <p:cNvGraphicFramePr>
            <a:graphicFrameLocks noGrp="1"/>
          </p:cNvGraphicFramePr>
          <p:nvPr>
            <p:extLst>
              <p:ext uri="{D42A27DB-BD31-4B8C-83A1-F6EECF244321}">
                <p14:modId xmlns="" xmlns:p14="http://schemas.microsoft.com/office/powerpoint/2010/main" val="4177889539"/>
              </p:ext>
            </p:extLst>
          </p:nvPr>
        </p:nvGraphicFramePr>
        <p:xfrm>
          <a:off x="1318845" y="1052736"/>
          <a:ext cx="7457675" cy="5256587"/>
        </p:xfrm>
        <a:graphic>
          <a:graphicData uri="http://schemas.openxmlformats.org/drawingml/2006/table">
            <a:tbl>
              <a:tblPr bandRow="1">
                <a:tableStyleId>{5C22544A-7EE6-4342-B048-85BDC9FD1C3A}</a:tableStyleId>
              </a:tblPr>
              <a:tblGrid>
                <a:gridCol w="2626043"/>
                <a:gridCol w="3679505"/>
                <a:gridCol w="1152127"/>
              </a:tblGrid>
              <a:tr h="389225">
                <a:tc>
                  <a:txBody>
                    <a:bodyPr/>
                    <a:lstStyle/>
                    <a:p>
                      <a:pPr algn="ctr">
                        <a:spcAft>
                          <a:spcPts val="0"/>
                        </a:spcAft>
                      </a:pPr>
                      <a:r>
                        <a:rPr lang="en-US" sz="1600" b="0" dirty="0">
                          <a:solidFill>
                            <a:schemeClr val="bg1"/>
                          </a:solidFill>
                          <a:effectLst/>
                          <a:latin typeface="STXihei" panose="02010600040101010101" pitchFamily="2" charset="-122"/>
                          <a:ea typeface="STXihei" panose="02010600040101010101" pitchFamily="2" charset="-122"/>
                        </a:rPr>
                        <a:t>     </a:t>
                      </a:r>
                      <a:r>
                        <a:rPr lang="zh-TW" sz="1600" b="0" dirty="0">
                          <a:solidFill>
                            <a:schemeClr val="bg1"/>
                          </a:solidFill>
                          <a:effectLst/>
                          <a:latin typeface="STXihei" panose="02010600040101010101" pitchFamily="2" charset="-122"/>
                          <a:ea typeface="STXihei" panose="02010600040101010101" pitchFamily="2" charset="-122"/>
                        </a:rPr>
                        <a:t>縣市</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spcAft>
                          <a:spcPts val="0"/>
                        </a:spcAft>
                      </a:pPr>
                      <a:r>
                        <a:rPr lang="zh-TW" sz="1600" b="0" dirty="0" smtClean="0">
                          <a:solidFill>
                            <a:schemeClr val="bg1"/>
                          </a:solidFill>
                          <a:effectLst/>
                          <a:latin typeface="STXihei" panose="02010600040101010101" pitchFamily="2" charset="-122"/>
                          <a:ea typeface="STXihei" panose="02010600040101010101" pitchFamily="2" charset="-122"/>
                        </a:rPr>
                        <a:t>地區</a:t>
                      </a:r>
                      <a:endParaRPr lang="zh-TW" sz="1600" b="0" dirty="0">
                        <a:solidFill>
                          <a:schemeClr val="bg1"/>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spcAft>
                          <a:spcPts val="0"/>
                        </a:spcAft>
                      </a:pPr>
                      <a:r>
                        <a:rPr lang="zh-TW" sz="1600" b="0" dirty="0">
                          <a:solidFill>
                            <a:schemeClr val="bg1"/>
                          </a:solidFill>
                          <a:effectLst/>
                          <a:latin typeface="STXihei" panose="02010600040101010101" pitchFamily="2" charset="-122"/>
                          <a:ea typeface="STXihei" panose="02010600040101010101" pitchFamily="2" charset="-122"/>
                        </a:rPr>
                        <a:t>價格</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r>
              <a:tr h="270409">
                <a:tc rowSpan="3">
                  <a:txBody>
                    <a:bodyPr/>
                    <a:lstStyle/>
                    <a:p>
                      <a:pPr algn="ctr">
                        <a:spcAft>
                          <a:spcPts val="0"/>
                        </a:spcAft>
                      </a:pPr>
                      <a:r>
                        <a:rPr lang="zh-TW" sz="1400" dirty="0">
                          <a:effectLst/>
                          <a:latin typeface="STXihei" panose="02010600040101010101" pitchFamily="2" charset="-122"/>
                          <a:ea typeface="STXihei" panose="02010600040101010101" pitchFamily="2" charset="-122"/>
                        </a:rPr>
                        <a:t>宜蘭縣</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冬山 三星</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蘇澳</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70409">
                <a:tc vMerge="1">
                  <a:txBody>
                    <a:bodyPr/>
                    <a:lstStyle/>
                    <a:p>
                      <a:endParaRPr lang="zh-TW" altLang="en-US"/>
                    </a:p>
                  </a:txBody>
                  <a:tcPr/>
                </a:tc>
                <a:tc>
                  <a:txBody>
                    <a:bodyPr/>
                    <a:lstStyle/>
                    <a:p>
                      <a:pPr>
                        <a:spcAft>
                          <a:spcPts val="0"/>
                        </a:spcAft>
                      </a:pPr>
                      <a:r>
                        <a:rPr lang="zh-TW" sz="1400" dirty="0" smtClean="0">
                          <a:effectLst/>
                          <a:latin typeface="STXihei" panose="02010600040101010101" pitchFamily="2" charset="-122"/>
                          <a:ea typeface="STXihei" panose="02010600040101010101" pitchFamily="2" charset="-122"/>
                        </a:rPr>
                        <a:t>南澳 大同</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rowSpan="5">
                  <a:txBody>
                    <a:bodyPr/>
                    <a:lstStyle/>
                    <a:p>
                      <a:pPr algn="ctr">
                        <a:spcAft>
                          <a:spcPts val="0"/>
                        </a:spcAft>
                      </a:pPr>
                      <a:r>
                        <a:rPr lang="zh-TW" sz="1400" dirty="0">
                          <a:effectLst/>
                          <a:latin typeface="STXihei" panose="02010600040101010101" pitchFamily="2" charset="-122"/>
                          <a:ea typeface="STXihei" panose="02010600040101010101" pitchFamily="2" charset="-122"/>
                        </a:rPr>
                        <a:t>花蓮縣</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豐濱 鳳林</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萬榮 瑞穗</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600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玉里</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700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富里 卓溪</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秀林（天祥、太魯閣）</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1200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70409">
                <a:tc>
                  <a:txBody>
                    <a:bodyPr/>
                    <a:lstStyle/>
                    <a:p>
                      <a:pPr algn="ctr">
                        <a:spcAft>
                          <a:spcPts val="0"/>
                        </a:spcAft>
                      </a:pPr>
                      <a:r>
                        <a:rPr lang="zh-TW" sz="1400" dirty="0">
                          <a:effectLst/>
                          <a:latin typeface="STXihei" panose="02010600040101010101" pitchFamily="2" charset="-122"/>
                          <a:ea typeface="STXihei" panose="02010600040101010101" pitchFamily="2" charset="-122"/>
                        </a:rPr>
                        <a:t>台北市</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仰德大道三段</a:t>
                      </a:r>
                      <a:r>
                        <a:rPr lang="en-US" sz="1400" dirty="0">
                          <a:effectLst/>
                          <a:latin typeface="STXihei" panose="02010600040101010101" pitchFamily="2" charset="-122"/>
                          <a:ea typeface="STXihei" panose="02010600040101010101" pitchFamily="2" charset="-122"/>
                        </a:rPr>
                        <a:t>(</a:t>
                      </a:r>
                      <a:r>
                        <a:rPr lang="zh-TW" sz="1400" dirty="0">
                          <a:effectLst/>
                          <a:latin typeface="STXihei" panose="02010600040101010101" pitchFamily="2" charset="-122"/>
                          <a:ea typeface="STXihei" panose="02010600040101010101" pitchFamily="2" charset="-122"/>
                        </a:rPr>
                        <a:t>含</a:t>
                      </a:r>
                      <a:r>
                        <a:rPr lang="en-US" sz="1400" dirty="0">
                          <a:effectLst/>
                          <a:latin typeface="STXihei" panose="02010600040101010101" pitchFamily="2" charset="-122"/>
                          <a:ea typeface="STXihei" panose="02010600040101010101" pitchFamily="2" charset="-122"/>
                        </a:rPr>
                        <a:t>)</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200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rowSpan="6">
                  <a:txBody>
                    <a:bodyPr/>
                    <a:lstStyle/>
                    <a:p>
                      <a:pPr algn="ctr">
                        <a:spcAft>
                          <a:spcPts val="0"/>
                        </a:spcAft>
                      </a:pPr>
                      <a:r>
                        <a:rPr lang="zh-TW" sz="1400" dirty="0">
                          <a:effectLst/>
                          <a:latin typeface="STXihei" panose="02010600040101010101" pitchFamily="2" charset="-122"/>
                          <a:ea typeface="STXihei" panose="02010600040101010101" pitchFamily="2" charset="-122"/>
                        </a:rPr>
                        <a:t>新北市</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新店（安康路二段） 八里</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200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淡水 汐止 深坑</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新店（花園新城） 三芝 石碇 烏來</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400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坪林 金山 萬里 瑞芳 平溪</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雙溪 石門</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600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貢寮</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rowSpan="3">
                  <a:txBody>
                    <a:bodyPr/>
                    <a:lstStyle/>
                    <a:p>
                      <a:pPr algn="ctr">
                        <a:spcAft>
                          <a:spcPts val="0"/>
                        </a:spcAft>
                      </a:pPr>
                      <a:r>
                        <a:rPr lang="zh-TW" sz="1400" dirty="0">
                          <a:effectLst/>
                          <a:latin typeface="STXihei" panose="02010600040101010101" pitchFamily="2" charset="-122"/>
                          <a:ea typeface="STXihei" panose="02010600040101010101" pitchFamily="2" charset="-122"/>
                        </a:rPr>
                        <a:t>桃園市</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新屋 楊梅 大溪</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200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龍潭</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70409">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復興</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bl>
          </a:graphicData>
        </a:graphic>
      </p:graphicFrame>
    </p:spTree>
    <p:extLst>
      <p:ext uri="{BB962C8B-B14F-4D97-AF65-F5344CB8AC3E}">
        <p14:creationId xmlns="" xmlns:p14="http://schemas.microsoft.com/office/powerpoint/2010/main" val="190037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809865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附件</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三</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：偏遠地區加價表</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graphicFrame>
        <p:nvGraphicFramePr>
          <p:cNvPr id="2" name="表格 1"/>
          <p:cNvGraphicFramePr>
            <a:graphicFrameLocks noGrp="1"/>
          </p:cNvGraphicFramePr>
          <p:nvPr>
            <p:extLst>
              <p:ext uri="{D42A27DB-BD31-4B8C-83A1-F6EECF244321}">
                <p14:modId xmlns="" xmlns:p14="http://schemas.microsoft.com/office/powerpoint/2010/main" val="3258132371"/>
              </p:ext>
            </p:extLst>
          </p:nvPr>
        </p:nvGraphicFramePr>
        <p:xfrm>
          <a:off x="1318845" y="980728"/>
          <a:ext cx="7234555" cy="5472603"/>
        </p:xfrm>
        <a:graphic>
          <a:graphicData uri="http://schemas.openxmlformats.org/drawingml/2006/table">
            <a:tbl>
              <a:tblPr bandRow="1">
                <a:tableStyleId>{5C22544A-7EE6-4342-B048-85BDC9FD1C3A}</a:tableStyleId>
              </a:tblPr>
              <a:tblGrid>
                <a:gridCol w="2589209"/>
                <a:gridCol w="3579201"/>
                <a:gridCol w="1066145"/>
              </a:tblGrid>
              <a:tr h="292523">
                <a:tc>
                  <a:txBody>
                    <a:bodyPr/>
                    <a:lstStyle/>
                    <a:p>
                      <a:pPr algn="ctr">
                        <a:spcAft>
                          <a:spcPts val="0"/>
                        </a:spcAft>
                      </a:pPr>
                      <a:r>
                        <a:rPr lang="en-US" sz="1600" b="0" dirty="0">
                          <a:solidFill>
                            <a:schemeClr val="bg1"/>
                          </a:solidFill>
                          <a:effectLst/>
                          <a:latin typeface="STXihei" panose="02010600040101010101" pitchFamily="2" charset="-122"/>
                          <a:ea typeface="STXihei" panose="02010600040101010101" pitchFamily="2" charset="-122"/>
                        </a:rPr>
                        <a:t>     </a:t>
                      </a:r>
                      <a:r>
                        <a:rPr lang="zh-TW" sz="1600" b="0" dirty="0">
                          <a:solidFill>
                            <a:schemeClr val="bg1"/>
                          </a:solidFill>
                          <a:effectLst/>
                          <a:latin typeface="STXihei" panose="02010600040101010101" pitchFamily="2" charset="-122"/>
                          <a:ea typeface="STXihei" panose="02010600040101010101" pitchFamily="2" charset="-122"/>
                        </a:rPr>
                        <a:t>縣市</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spcAft>
                          <a:spcPts val="0"/>
                        </a:spcAft>
                      </a:pPr>
                      <a:r>
                        <a:rPr lang="zh-TW" sz="1600" b="0" dirty="0" smtClean="0">
                          <a:solidFill>
                            <a:schemeClr val="bg1"/>
                          </a:solidFill>
                          <a:effectLst/>
                          <a:latin typeface="STXihei" panose="02010600040101010101" pitchFamily="2" charset="-122"/>
                          <a:ea typeface="STXihei" panose="02010600040101010101" pitchFamily="2" charset="-122"/>
                        </a:rPr>
                        <a:t>地區</a:t>
                      </a:r>
                      <a:endParaRPr lang="zh-TW" sz="1600" b="0" dirty="0">
                        <a:solidFill>
                          <a:schemeClr val="bg1"/>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spcAft>
                          <a:spcPts val="0"/>
                        </a:spcAft>
                      </a:pPr>
                      <a:r>
                        <a:rPr lang="zh-TW" sz="1600" b="0" dirty="0">
                          <a:solidFill>
                            <a:schemeClr val="bg1"/>
                          </a:solidFill>
                          <a:effectLst/>
                          <a:latin typeface="STXihei" panose="02010600040101010101" pitchFamily="2" charset="-122"/>
                          <a:ea typeface="STXihei" panose="02010600040101010101" pitchFamily="2" charset="-122"/>
                        </a:rPr>
                        <a:t>價格</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r>
              <a:tr h="259004">
                <a:tc rowSpan="4">
                  <a:txBody>
                    <a:bodyPr/>
                    <a:lstStyle/>
                    <a:p>
                      <a:pPr algn="ctr">
                        <a:spcAft>
                          <a:spcPts val="0"/>
                        </a:spcAft>
                      </a:pPr>
                      <a:r>
                        <a:rPr lang="zh-TW" sz="1400" dirty="0">
                          <a:effectLst/>
                          <a:latin typeface="STXihei" panose="02010600040101010101" pitchFamily="2" charset="-122"/>
                          <a:ea typeface="STXihei" panose="02010600040101010101" pitchFamily="2" charset="-122"/>
                        </a:rPr>
                        <a:t>新竹縣市</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芎林 香山</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200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橫山 北埔 峨眉</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五峰</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600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尖石</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rowSpan="4">
                  <a:txBody>
                    <a:bodyPr/>
                    <a:lstStyle/>
                    <a:p>
                      <a:pPr algn="ctr">
                        <a:spcAft>
                          <a:spcPts val="0"/>
                        </a:spcAft>
                      </a:pPr>
                      <a:r>
                        <a:rPr lang="zh-TW" sz="1400" dirty="0">
                          <a:effectLst/>
                          <a:latin typeface="STXihei" panose="02010600040101010101" pitchFamily="2" charset="-122"/>
                          <a:ea typeface="STXihei" panose="02010600040101010101" pitchFamily="2" charset="-122"/>
                        </a:rPr>
                        <a:t>苗栗縣</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獅潭 苑裡 大湖</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卓蘭</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400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南庄</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泰安</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600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rowSpan="2">
                  <a:txBody>
                    <a:bodyPr/>
                    <a:lstStyle/>
                    <a:p>
                      <a:pPr algn="ctr">
                        <a:spcAft>
                          <a:spcPts val="0"/>
                        </a:spcAft>
                      </a:pPr>
                      <a:r>
                        <a:rPr lang="zh-TW" sz="1400" dirty="0">
                          <a:effectLst/>
                          <a:latin typeface="STXihei" panose="02010600040101010101" pitchFamily="2" charset="-122"/>
                          <a:ea typeface="STXihei" panose="02010600040101010101" pitchFamily="2" charset="-122"/>
                        </a:rPr>
                        <a:t>台中市</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新社 東勢</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和平</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rowSpan="4">
                  <a:txBody>
                    <a:bodyPr/>
                    <a:lstStyle/>
                    <a:p>
                      <a:pPr algn="ctr">
                        <a:spcAft>
                          <a:spcPts val="0"/>
                        </a:spcAft>
                      </a:pPr>
                      <a:r>
                        <a:rPr lang="zh-TW" sz="1400" dirty="0">
                          <a:effectLst/>
                          <a:latin typeface="STXihei" panose="02010600040101010101" pitchFamily="2" charset="-122"/>
                          <a:ea typeface="STXihei" panose="02010600040101010101" pitchFamily="2" charset="-122"/>
                        </a:rPr>
                        <a:t>彰化縣</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二林 社頭</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溪州</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400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芳苑 田中 竹塘</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大城 二水</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smtClean="0">
                          <a:effectLst/>
                          <a:latin typeface="STXihei" panose="02010600040101010101" pitchFamily="2" charset="-122"/>
                          <a:ea typeface="STXihei" panose="02010600040101010101" pitchFamily="2" charset="-122"/>
                        </a:rPr>
                        <a:t>600</a:t>
                      </a:r>
                      <a:endParaRPr lang="zh-TW" sz="20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rowSpan="3">
                  <a:txBody>
                    <a:bodyPr/>
                    <a:lstStyle/>
                    <a:p>
                      <a:pPr algn="ctr">
                        <a:spcAft>
                          <a:spcPts val="0"/>
                        </a:spcAft>
                      </a:pPr>
                      <a:r>
                        <a:rPr lang="zh-TW" sz="1400" dirty="0">
                          <a:solidFill>
                            <a:srgbClr val="000000"/>
                          </a:solidFill>
                          <a:effectLst/>
                          <a:latin typeface="STXihei" panose="02010600040101010101" pitchFamily="2" charset="-122"/>
                          <a:ea typeface="STXihei" panose="02010600040101010101" pitchFamily="2" charset="-122"/>
                        </a:rPr>
                        <a:t>南投縣</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solidFill>
                            <a:srgbClr val="000000"/>
                          </a:solidFill>
                          <a:effectLst/>
                          <a:latin typeface="STXihei" panose="02010600040101010101" pitchFamily="2" charset="-122"/>
                          <a:ea typeface="STXihei" panose="02010600040101010101" pitchFamily="2" charset="-122"/>
                        </a:rPr>
                        <a:t>鹿谷</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solidFill>
                            <a:srgbClr val="000000"/>
                          </a:solidFill>
                          <a:effectLst/>
                          <a:latin typeface="STXihei" panose="02010600040101010101" pitchFamily="2" charset="-122"/>
                          <a:ea typeface="STXihei" panose="02010600040101010101" pitchFamily="2" charset="-122"/>
                        </a:rPr>
                        <a:t>300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solidFill>
                            <a:srgbClr val="000000"/>
                          </a:solidFill>
                          <a:effectLst/>
                          <a:latin typeface="STXihei" panose="02010600040101010101" pitchFamily="2" charset="-122"/>
                          <a:ea typeface="STXihei" panose="02010600040101010101" pitchFamily="2" charset="-122"/>
                        </a:rPr>
                        <a:t>水里 魚池</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solidFill>
                            <a:srgbClr val="000000"/>
                          </a:solidFill>
                          <a:effectLst/>
                          <a:latin typeface="STXihei" panose="02010600040101010101" pitchFamily="2" charset="-122"/>
                          <a:ea typeface="STXihei" panose="02010600040101010101" pitchFamily="2" charset="-122"/>
                        </a:rPr>
                        <a:t>400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vMerge="1">
                  <a:txBody>
                    <a:bodyPr/>
                    <a:lstStyle/>
                    <a:p>
                      <a:endParaRPr lang="zh-TW" altLang="en-US"/>
                    </a:p>
                  </a:txBody>
                  <a:tcPr/>
                </a:tc>
                <a:tc>
                  <a:txBody>
                    <a:bodyPr/>
                    <a:lstStyle/>
                    <a:p>
                      <a:pPr>
                        <a:spcAft>
                          <a:spcPts val="0"/>
                        </a:spcAft>
                      </a:pPr>
                      <a:r>
                        <a:rPr lang="zh-TW" sz="1400" dirty="0">
                          <a:solidFill>
                            <a:srgbClr val="000000"/>
                          </a:solidFill>
                          <a:effectLst/>
                          <a:latin typeface="STXihei" panose="02010600040101010101" pitchFamily="2" charset="-122"/>
                          <a:ea typeface="STXihei" panose="02010600040101010101" pitchFamily="2" charset="-122"/>
                        </a:rPr>
                        <a:t>仁愛 信義</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solidFill>
                            <a:srgbClr val="000000"/>
                          </a:solidFill>
                          <a:effectLst/>
                          <a:latin typeface="STXihei" panose="02010600040101010101" pitchFamily="2" charset="-122"/>
                          <a:ea typeface="STXihei" panose="02010600040101010101" pitchFamily="2" charset="-122"/>
                        </a:rPr>
                        <a:t>800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rowSpan="3">
                  <a:txBody>
                    <a:bodyPr/>
                    <a:lstStyle/>
                    <a:p>
                      <a:pPr algn="ctr">
                        <a:spcAft>
                          <a:spcPts val="0"/>
                        </a:spcAft>
                      </a:pPr>
                      <a:r>
                        <a:rPr lang="zh-TW" sz="1400" dirty="0">
                          <a:solidFill>
                            <a:srgbClr val="000000"/>
                          </a:solidFill>
                          <a:effectLst/>
                          <a:latin typeface="STXihei" panose="02010600040101010101" pitchFamily="2" charset="-122"/>
                          <a:ea typeface="STXihei" panose="02010600040101010101" pitchFamily="2" charset="-122"/>
                        </a:rPr>
                        <a:t>雲林縣</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spcAft>
                          <a:spcPts val="0"/>
                        </a:spcAft>
                      </a:pPr>
                      <a:r>
                        <a:rPr lang="zh-TW" sz="1400" dirty="0">
                          <a:solidFill>
                            <a:srgbClr val="000000"/>
                          </a:solidFill>
                          <a:effectLst/>
                          <a:latin typeface="STXihei" panose="02010600040101010101" pitchFamily="2" charset="-122"/>
                          <a:ea typeface="STXihei" panose="02010600040101010101" pitchFamily="2" charset="-122"/>
                        </a:rPr>
                        <a:t>林內 古坑 褒忠 元長 北港 崙背</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solidFill>
                            <a:srgbClr val="000000"/>
                          </a:solidFill>
                          <a:effectLst/>
                          <a:latin typeface="STXihei" panose="02010600040101010101" pitchFamily="2" charset="-122"/>
                          <a:ea typeface="STXihei" panose="02010600040101010101" pitchFamily="2" charset="-122"/>
                        </a:rPr>
                        <a:t>300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259004">
                <a:tc vMerge="1">
                  <a:txBody>
                    <a:bodyPr/>
                    <a:lstStyle/>
                    <a:p>
                      <a:endParaRPr lang="zh-TW" altLang="en-US"/>
                    </a:p>
                  </a:txBody>
                  <a:tcPr/>
                </a:tc>
                <a:tc>
                  <a:txBody>
                    <a:bodyPr/>
                    <a:lstStyle/>
                    <a:p>
                      <a:pPr>
                        <a:spcAft>
                          <a:spcPts val="0"/>
                        </a:spcAft>
                      </a:pPr>
                      <a:r>
                        <a:rPr lang="zh-TW" sz="1400" dirty="0">
                          <a:solidFill>
                            <a:srgbClr val="000000"/>
                          </a:solidFill>
                          <a:effectLst/>
                          <a:latin typeface="STXihei" panose="02010600040101010101" pitchFamily="2" charset="-122"/>
                          <a:ea typeface="STXihei" panose="02010600040101010101" pitchFamily="2" charset="-122"/>
                        </a:rPr>
                        <a:t>四湖 台西 東勢 麥寮</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solidFill>
                            <a:srgbClr val="000000"/>
                          </a:solidFill>
                          <a:effectLst/>
                          <a:latin typeface="STXihei" panose="02010600040101010101" pitchFamily="2" charset="-122"/>
                          <a:ea typeface="STXihei" panose="02010600040101010101" pitchFamily="2" charset="-122"/>
                        </a:rPr>
                        <a:t>500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259004">
                <a:tc vMerge="1">
                  <a:txBody>
                    <a:bodyPr/>
                    <a:lstStyle/>
                    <a:p>
                      <a:endParaRPr lang="zh-TW" altLang="en-US"/>
                    </a:p>
                  </a:txBody>
                  <a:tcPr/>
                </a:tc>
                <a:tc>
                  <a:txBody>
                    <a:bodyPr/>
                    <a:lstStyle/>
                    <a:p>
                      <a:pPr>
                        <a:spcAft>
                          <a:spcPts val="0"/>
                        </a:spcAft>
                      </a:pPr>
                      <a:r>
                        <a:rPr lang="zh-TW" sz="1400" dirty="0">
                          <a:solidFill>
                            <a:srgbClr val="000000"/>
                          </a:solidFill>
                          <a:effectLst/>
                          <a:latin typeface="STXihei" panose="02010600040101010101" pitchFamily="2" charset="-122"/>
                          <a:ea typeface="STXihei" panose="02010600040101010101" pitchFamily="2" charset="-122"/>
                        </a:rPr>
                        <a:t>口湖 水林</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solidFill>
                            <a:srgbClr val="000000"/>
                          </a:solidFill>
                          <a:effectLst/>
                          <a:latin typeface="STXihei" panose="02010600040101010101" pitchFamily="2" charset="-122"/>
                          <a:ea typeface="STXihei" panose="02010600040101010101" pitchFamily="2" charset="-122"/>
                        </a:rPr>
                        <a:t>700</a:t>
                      </a:r>
                      <a:endParaRPr lang="zh-TW" sz="1400" dirty="0">
                        <a:solidFill>
                          <a:srgbClr val="000000"/>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bl>
          </a:graphicData>
        </a:graphic>
      </p:graphicFrame>
    </p:spTree>
    <p:extLst>
      <p:ext uri="{BB962C8B-B14F-4D97-AF65-F5344CB8AC3E}">
        <p14:creationId xmlns="" xmlns:p14="http://schemas.microsoft.com/office/powerpoint/2010/main" val="3193906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809865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附件</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三</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：偏遠地區加價表</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graphicFrame>
        <p:nvGraphicFramePr>
          <p:cNvPr id="3" name="表格 2"/>
          <p:cNvGraphicFramePr>
            <a:graphicFrameLocks noGrp="1"/>
          </p:cNvGraphicFramePr>
          <p:nvPr>
            <p:extLst>
              <p:ext uri="{D42A27DB-BD31-4B8C-83A1-F6EECF244321}">
                <p14:modId xmlns="" xmlns:p14="http://schemas.microsoft.com/office/powerpoint/2010/main" val="2444027849"/>
              </p:ext>
            </p:extLst>
          </p:nvPr>
        </p:nvGraphicFramePr>
        <p:xfrm>
          <a:off x="1496616" y="1196752"/>
          <a:ext cx="6912769" cy="5040558"/>
        </p:xfrm>
        <a:graphic>
          <a:graphicData uri="http://schemas.openxmlformats.org/drawingml/2006/table">
            <a:tbl>
              <a:tblPr bandRow="1">
                <a:tableStyleId>{5C22544A-7EE6-4342-B048-85BDC9FD1C3A}</a:tableStyleId>
              </a:tblPr>
              <a:tblGrid>
                <a:gridCol w="2376264"/>
                <a:gridCol w="2880320"/>
                <a:gridCol w="1656185"/>
              </a:tblGrid>
              <a:tr h="380420">
                <a:tc>
                  <a:txBody>
                    <a:bodyPr/>
                    <a:lstStyle/>
                    <a:p>
                      <a:pPr algn="ctr">
                        <a:spcAft>
                          <a:spcPts val="0"/>
                        </a:spcAft>
                      </a:pPr>
                      <a:r>
                        <a:rPr lang="en-US" sz="1600" b="0" dirty="0">
                          <a:solidFill>
                            <a:schemeClr val="bg1"/>
                          </a:solidFill>
                          <a:effectLst/>
                          <a:latin typeface="STXihei" panose="02010600040101010101" pitchFamily="2" charset="-122"/>
                          <a:ea typeface="STXihei" panose="02010600040101010101" pitchFamily="2" charset="-122"/>
                        </a:rPr>
                        <a:t>     </a:t>
                      </a:r>
                      <a:r>
                        <a:rPr lang="zh-TW" sz="1600" b="0" dirty="0">
                          <a:solidFill>
                            <a:schemeClr val="bg1"/>
                          </a:solidFill>
                          <a:effectLst/>
                          <a:latin typeface="STXihei" panose="02010600040101010101" pitchFamily="2" charset="-122"/>
                          <a:ea typeface="STXihei" panose="02010600040101010101" pitchFamily="2" charset="-122"/>
                        </a:rPr>
                        <a:t>縣市</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spcAft>
                          <a:spcPts val="0"/>
                        </a:spcAft>
                      </a:pPr>
                      <a:r>
                        <a:rPr lang="zh-TW" sz="1600" b="0" dirty="0" smtClean="0">
                          <a:solidFill>
                            <a:schemeClr val="bg1"/>
                          </a:solidFill>
                          <a:effectLst/>
                          <a:latin typeface="STXihei" panose="02010600040101010101" pitchFamily="2" charset="-122"/>
                          <a:ea typeface="STXihei" panose="02010600040101010101" pitchFamily="2" charset="-122"/>
                        </a:rPr>
                        <a:t>地區</a:t>
                      </a:r>
                      <a:endParaRPr lang="zh-TW" sz="1600" b="0" dirty="0">
                        <a:solidFill>
                          <a:schemeClr val="bg1"/>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spcAft>
                          <a:spcPts val="0"/>
                        </a:spcAft>
                      </a:pPr>
                      <a:r>
                        <a:rPr lang="zh-TW" sz="1600" b="0" dirty="0">
                          <a:solidFill>
                            <a:schemeClr val="bg1"/>
                          </a:solidFill>
                          <a:effectLst/>
                          <a:latin typeface="STXihei" panose="02010600040101010101" pitchFamily="2" charset="-122"/>
                          <a:ea typeface="STXihei" panose="02010600040101010101" pitchFamily="2" charset="-122"/>
                        </a:rPr>
                        <a:t>價格</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r>
              <a:tr h="332867">
                <a:tc rowSpan="5">
                  <a:txBody>
                    <a:bodyPr/>
                    <a:lstStyle/>
                    <a:p>
                      <a:pPr algn="ctr">
                        <a:spcAft>
                          <a:spcPts val="0"/>
                        </a:spcAft>
                      </a:pPr>
                      <a:r>
                        <a:rPr lang="zh-TW" sz="1400" dirty="0">
                          <a:effectLst/>
                          <a:latin typeface="STXihei" panose="02010600040101010101" pitchFamily="2" charset="-122"/>
                          <a:ea typeface="STXihei" panose="02010600040101010101" pitchFamily="2" charset="-122"/>
                        </a:rPr>
                        <a:t>嘉義縣市</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中埔</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義竹</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400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東石 布袋 番路</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大埔</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1200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阿里山</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1600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32867">
                <a:tc rowSpan="5">
                  <a:txBody>
                    <a:bodyPr/>
                    <a:lstStyle/>
                    <a:p>
                      <a:pPr algn="ctr">
                        <a:spcAft>
                          <a:spcPts val="0"/>
                        </a:spcAft>
                      </a:pPr>
                      <a:r>
                        <a:rPr lang="zh-TW" sz="1400" dirty="0">
                          <a:effectLst/>
                          <a:latin typeface="STXihei" panose="02010600040101010101" pitchFamily="2" charset="-122"/>
                          <a:ea typeface="STXihei" panose="02010600040101010101" pitchFamily="2" charset="-122"/>
                        </a:rPr>
                        <a:t>台南市</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關廟</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安平</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400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龍崎</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玉井 左鎮</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600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南化 楠西</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32867">
                <a:tc rowSpan="4">
                  <a:txBody>
                    <a:bodyPr/>
                    <a:lstStyle/>
                    <a:p>
                      <a:pPr algn="ctr">
                        <a:spcAft>
                          <a:spcPts val="0"/>
                        </a:spcAft>
                      </a:pPr>
                      <a:r>
                        <a:rPr lang="zh-TW" sz="1400" dirty="0">
                          <a:effectLst/>
                          <a:latin typeface="STXihei" panose="02010600040101010101" pitchFamily="2" charset="-122"/>
                          <a:ea typeface="STXihei" panose="02010600040101010101" pitchFamily="2" charset="-122"/>
                        </a:rPr>
                        <a:t>高雄市</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旗津 大寮 林園</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200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杉林 六龜 美濃</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茂林</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32867">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桃源 那瑪夏</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1200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bl>
          </a:graphicData>
        </a:graphic>
      </p:graphicFrame>
    </p:spTree>
    <p:extLst>
      <p:ext uri="{BB962C8B-B14F-4D97-AF65-F5344CB8AC3E}">
        <p14:creationId xmlns="" xmlns:p14="http://schemas.microsoft.com/office/powerpoint/2010/main" val="2927196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8845" y="215452"/>
            <a:ext cx="809865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附件</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三</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：偏遠地區加價表</a:t>
            </a:r>
            <a:endParaRPr lang="zh-TW"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graphicFrame>
        <p:nvGraphicFramePr>
          <p:cNvPr id="3" name="表格 2"/>
          <p:cNvGraphicFramePr>
            <a:graphicFrameLocks noGrp="1"/>
          </p:cNvGraphicFramePr>
          <p:nvPr>
            <p:extLst>
              <p:ext uri="{D42A27DB-BD31-4B8C-83A1-F6EECF244321}">
                <p14:modId xmlns="" xmlns:p14="http://schemas.microsoft.com/office/powerpoint/2010/main" val="592514742"/>
              </p:ext>
            </p:extLst>
          </p:nvPr>
        </p:nvGraphicFramePr>
        <p:xfrm>
          <a:off x="1496616" y="1124744"/>
          <a:ext cx="6912769" cy="5040557"/>
        </p:xfrm>
        <a:graphic>
          <a:graphicData uri="http://schemas.openxmlformats.org/drawingml/2006/table">
            <a:tbl>
              <a:tblPr bandRow="1">
                <a:tableStyleId>{5C22544A-7EE6-4342-B048-85BDC9FD1C3A}</a:tableStyleId>
              </a:tblPr>
              <a:tblGrid>
                <a:gridCol w="2256349"/>
                <a:gridCol w="2880320"/>
                <a:gridCol w="1776100"/>
              </a:tblGrid>
              <a:tr h="407318">
                <a:tc>
                  <a:txBody>
                    <a:bodyPr/>
                    <a:lstStyle/>
                    <a:p>
                      <a:pPr algn="ctr">
                        <a:spcAft>
                          <a:spcPts val="0"/>
                        </a:spcAft>
                      </a:pPr>
                      <a:r>
                        <a:rPr lang="en-US" sz="1600" b="0" dirty="0">
                          <a:solidFill>
                            <a:schemeClr val="bg1"/>
                          </a:solidFill>
                          <a:effectLst/>
                          <a:latin typeface="STXihei" panose="02010600040101010101" pitchFamily="2" charset="-122"/>
                          <a:ea typeface="STXihei" panose="02010600040101010101" pitchFamily="2" charset="-122"/>
                        </a:rPr>
                        <a:t>     </a:t>
                      </a:r>
                      <a:r>
                        <a:rPr lang="zh-TW" sz="1600" b="0" dirty="0">
                          <a:solidFill>
                            <a:schemeClr val="bg1"/>
                          </a:solidFill>
                          <a:effectLst/>
                          <a:latin typeface="STXihei" panose="02010600040101010101" pitchFamily="2" charset="-122"/>
                          <a:ea typeface="STXihei" panose="02010600040101010101" pitchFamily="2" charset="-122"/>
                        </a:rPr>
                        <a:t>縣市</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spcAft>
                          <a:spcPts val="0"/>
                        </a:spcAft>
                      </a:pPr>
                      <a:r>
                        <a:rPr lang="zh-TW" sz="1600" b="0" dirty="0" smtClean="0">
                          <a:solidFill>
                            <a:schemeClr val="bg1"/>
                          </a:solidFill>
                          <a:effectLst/>
                          <a:latin typeface="STXihei" panose="02010600040101010101" pitchFamily="2" charset="-122"/>
                          <a:ea typeface="STXihei" panose="02010600040101010101" pitchFamily="2" charset="-122"/>
                        </a:rPr>
                        <a:t>地區</a:t>
                      </a:r>
                      <a:endParaRPr lang="zh-TW" sz="1600" b="0" dirty="0">
                        <a:solidFill>
                          <a:schemeClr val="bg1"/>
                        </a:solidFill>
                        <a:effectLst/>
                        <a:latin typeface="STXihei" panose="02010600040101010101" pitchFamily="2" charset="-122"/>
                        <a:ea typeface="STXihei" panose="02010600040101010101" pitchFamily="2" charset="-122"/>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c>
                  <a:txBody>
                    <a:bodyPr/>
                    <a:lstStyle/>
                    <a:p>
                      <a:pPr algn="ctr">
                        <a:spcAft>
                          <a:spcPts val="0"/>
                        </a:spcAft>
                      </a:pPr>
                      <a:r>
                        <a:rPr lang="zh-TW" sz="1600" b="0" dirty="0">
                          <a:solidFill>
                            <a:schemeClr val="bg1"/>
                          </a:solidFill>
                          <a:effectLst/>
                          <a:latin typeface="STXihei" panose="02010600040101010101" pitchFamily="2" charset="-122"/>
                          <a:ea typeface="STXihei" panose="02010600040101010101" pitchFamily="2" charset="-122"/>
                        </a:rPr>
                        <a:t>價格</a:t>
                      </a:r>
                    </a:p>
                  </a:txBody>
                  <a:tcPr marL="68580" marR="685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2A66C"/>
                    </a:solidFill>
                  </a:tcPr>
                </a:tc>
              </a:tr>
              <a:tr h="356403">
                <a:tc rowSpan="7">
                  <a:txBody>
                    <a:bodyPr/>
                    <a:lstStyle/>
                    <a:p>
                      <a:pPr algn="ctr">
                        <a:spcAft>
                          <a:spcPts val="0"/>
                        </a:spcAft>
                      </a:pPr>
                      <a:r>
                        <a:rPr lang="zh-TW" sz="1400" dirty="0">
                          <a:effectLst/>
                          <a:latin typeface="STXihei" panose="02010600040101010101" pitchFamily="2" charset="-122"/>
                          <a:ea typeface="STXihei" panose="02010600040101010101" pitchFamily="2" charset="-122"/>
                        </a:rPr>
                        <a:t>屏東縣</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東港 林邊 新埤 南州</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300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瑪家 佳冬</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400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枋寮 來義 泰武</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500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三地門 枋山</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600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車城</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700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春日 霧台 獅子</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900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恆春 牡丹 滿州</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1500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56403">
                <a:tc rowSpan="6">
                  <a:txBody>
                    <a:bodyPr/>
                    <a:lstStyle/>
                    <a:p>
                      <a:pPr algn="ctr">
                        <a:spcAft>
                          <a:spcPts val="0"/>
                        </a:spcAft>
                      </a:pPr>
                      <a:r>
                        <a:rPr lang="zh-TW" sz="1400" dirty="0">
                          <a:effectLst/>
                          <a:latin typeface="STXihei" panose="02010600040101010101" pitchFamily="2" charset="-122"/>
                          <a:ea typeface="STXihei" panose="02010600040101010101" pitchFamily="2" charset="-122"/>
                        </a:rPr>
                        <a:t>台東縣</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spcAft>
                          <a:spcPts val="0"/>
                        </a:spcAft>
                      </a:pPr>
                      <a:r>
                        <a:rPr lang="zh-TW" sz="1400" dirty="0">
                          <a:effectLst/>
                          <a:latin typeface="STXihei" panose="02010600040101010101" pitchFamily="2" charset="-122"/>
                          <a:ea typeface="STXihei" panose="02010600040101010101" pitchFamily="2" charset="-122"/>
                        </a:rPr>
                        <a:t>東河</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600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卑南 延平</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700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太麻里 金峰</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800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大武</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900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達仁</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1000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6CDAD"/>
                    </a:solidFill>
                  </a:tcPr>
                </a:tc>
              </a:tr>
              <a:tr h="356403">
                <a:tc vMerge="1">
                  <a:txBody>
                    <a:bodyPr/>
                    <a:lstStyle/>
                    <a:p>
                      <a:endParaRPr lang="zh-TW" altLang="en-US"/>
                    </a:p>
                  </a:txBody>
                  <a:tcPr/>
                </a:tc>
                <a:tc>
                  <a:txBody>
                    <a:bodyPr/>
                    <a:lstStyle/>
                    <a:p>
                      <a:pPr>
                        <a:spcAft>
                          <a:spcPts val="0"/>
                        </a:spcAft>
                      </a:pPr>
                      <a:r>
                        <a:rPr lang="zh-TW" sz="1400" dirty="0">
                          <a:effectLst/>
                          <a:latin typeface="STXihei" panose="02010600040101010101" pitchFamily="2" charset="-122"/>
                          <a:ea typeface="STXihei" panose="02010600040101010101" pitchFamily="2" charset="-122"/>
                        </a:rPr>
                        <a:t>海端</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c>
                  <a:txBody>
                    <a:bodyPr/>
                    <a:lstStyle/>
                    <a:p>
                      <a:pPr algn="ctr">
                        <a:spcAft>
                          <a:spcPts val="0"/>
                        </a:spcAft>
                      </a:pPr>
                      <a:r>
                        <a:rPr lang="en-US" sz="1400" dirty="0">
                          <a:effectLst/>
                          <a:latin typeface="STXihei" panose="02010600040101010101" pitchFamily="2" charset="-122"/>
                          <a:ea typeface="STXihei" panose="02010600040101010101" pitchFamily="2" charset="-122"/>
                        </a:rPr>
                        <a:t>1200</a:t>
                      </a:r>
                      <a:endParaRPr lang="zh-TW" sz="1400" dirty="0">
                        <a:solidFill>
                          <a:srgbClr val="000000"/>
                        </a:solidFill>
                        <a:effectLst/>
                        <a:latin typeface="STXihei" panose="02010600040101010101" pitchFamily="2" charset="-122"/>
                        <a:ea typeface="STXihei" panose="02010600040101010101" pitchFamily="2" charset="-122"/>
                      </a:endParaRPr>
                    </a:p>
                  </a:txBody>
                  <a:tcPr marL="53247" marR="53247"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2ECE1"/>
                    </a:solidFill>
                  </a:tcPr>
                </a:tc>
              </a:tr>
            </a:tbl>
          </a:graphicData>
        </a:graphic>
      </p:graphicFrame>
    </p:spTree>
    <p:extLst>
      <p:ext uri="{BB962C8B-B14F-4D97-AF65-F5344CB8AC3E}">
        <p14:creationId xmlns="" xmlns:p14="http://schemas.microsoft.com/office/powerpoint/2010/main" val="3190487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56656" y="1124744"/>
            <a:ext cx="5976664" cy="584775"/>
          </a:xfrm>
          <a:prstGeom prst="rect">
            <a:avLst/>
          </a:prstGeom>
        </p:spPr>
        <p:txBody>
          <a:bodyPr wrap="square">
            <a:spAutoFit/>
          </a:bodyPr>
          <a:lstStyle/>
          <a:p>
            <a:pPr algn="ctr"/>
            <a:r>
              <a:rPr lang="zh-TW" altLang="en-US" sz="3200" dirty="0" smtClean="0">
                <a:solidFill>
                  <a:srgbClr val="D2A66C"/>
                </a:solidFill>
                <a:latin typeface="FZYaoTi" panose="02010601030101010101" pitchFamily="2" charset="-122"/>
                <a:ea typeface="FZYaoTi" panose="02010601030101010101" pitchFamily="2" charset="-122"/>
              </a:rPr>
              <a:t>若有任何問題，請與我聯繫</a:t>
            </a:r>
            <a:r>
              <a:rPr lang="en-US" altLang="zh-TW" sz="3200" dirty="0" smtClean="0">
                <a:solidFill>
                  <a:srgbClr val="D2A66C"/>
                </a:solidFill>
                <a:latin typeface="FZYaoTi" panose="02010601030101010101" pitchFamily="2" charset="-122"/>
                <a:ea typeface="FZYaoTi" panose="02010601030101010101" pitchFamily="2" charset="-122"/>
                <a:sym typeface="Wingdings" panose="05000000000000000000" pitchFamily="2" charset="2"/>
              </a:rPr>
              <a:t></a:t>
            </a:r>
            <a:endParaRPr lang="en-US" altLang="zh-CN" sz="3200" dirty="0">
              <a:solidFill>
                <a:srgbClr val="D2A66C"/>
              </a:solidFill>
              <a:latin typeface="FZYaoTi" panose="02010601030101010101" pitchFamily="2" charset="-122"/>
              <a:ea typeface="FZYaoTi" panose="02010601030101010101" pitchFamily="2" charset="-122"/>
            </a:endParaRPr>
          </a:p>
        </p:txBody>
      </p:sp>
      <p:sp>
        <p:nvSpPr>
          <p:cNvPr id="3" name="矩形 2"/>
          <p:cNvSpPr/>
          <p:nvPr/>
        </p:nvSpPr>
        <p:spPr>
          <a:xfrm>
            <a:off x="1856656" y="478413"/>
            <a:ext cx="5976664" cy="646331"/>
          </a:xfrm>
          <a:prstGeom prst="rect">
            <a:avLst/>
          </a:prstGeom>
        </p:spPr>
        <p:txBody>
          <a:bodyPr wrap="square">
            <a:spAutoFit/>
          </a:bodyPr>
          <a:lstStyle/>
          <a:p>
            <a:pPr algn="ctr"/>
            <a:r>
              <a:rPr lang="en-US" altLang="zh-CN" sz="3600" b="1" dirty="0" smtClean="0">
                <a:solidFill>
                  <a:srgbClr val="D2A66C"/>
                </a:solidFill>
                <a:latin typeface="FZYaoTi" panose="02010601030101010101" pitchFamily="2" charset="-122"/>
                <a:ea typeface="FZYaoTi" panose="02010601030101010101" pitchFamily="2" charset="-122"/>
              </a:rPr>
              <a:t>Thank you</a:t>
            </a:r>
            <a:endParaRPr lang="en-US" altLang="zh-CN" sz="3600" b="1" dirty="0">
              <a:solidFill>
                <a:srgbClr val="D2A66C"/>
              </a:solidFill>
              <a:latin typeface="FZYaoTi" panose="02010601030101010101" pitchFamily="2" charset="-122"/>
              <a:ea typeface="FZYaoTi" panose="02010601030101010101" pitchFamily="2" charset="-122"/>
            </a:endParaRPr>
          </a:p>
        </p:txBody>
      </p:sp>
      <p:sp>
        <p:nvSpPr>
          <p:cNvPr id="20" name="矩形 19"/>
          <p:cNvSpPr/>
          <p:nvPr/>
        </p:nvSpPr>
        <p:spPr>
          <a:xfrm>
            <a:off x="3368824" y="2155795"/>
            <a:ext cx="1872208" cy="400110"/>
          </a:xfrm>
          <a:prstGeom prst="rect">
            <a:avLst/>
          </a:prstGeom>
        </p:spPr>
        <p:txBody>
          <a:bodyPr wrap="square">
            <a:spAutoFit/>
          </a:bodyPr>
          <a:lstStyle/>
          <a:p>
            <a:r>
              <a:rPr lang="zh-TW" altLang="en-US" sz="2000" dirty="0" smtClean="0">
                <a:solidFill>
                  <a:srgbClr val="36312E"/>
                </a:solidFill>
                <a:latin typeface="FZYaoTi" panose="02010601030101010101" pitchFamily="2" charset="-122"/>
                <a:ea typeface="FZYaoTi" panose="02010601030101010101" pitchFamily="2" charset="-122"/>
              </a:rPr>
              <a:t>葉彥谷</a:t>
            </a:r>
            <a:endParaRPr lang="en-US" altLang="zh-TW" sz="2000" dirty="0" smtClean="0">
              <a:solidFill>
                <a:srgbClr val="36312E"/>
              </a:solidFill>
              <a:latin typeface="FZYaoTi" panose="02010601030101010101" pitchFamily="2" charset="-122"/>
              <a:ea typeface="FZYaoTi" panose="02010601030101010101" pitchFamily="2" charset="-122"/>
            </a:endParaRPr>
          </a:p>
        </p:txBody>
      </p:sp>
      <p:sp>
        <p:nvSpPr>
          <p:cNvPr id="21" name="矩形 20"/>
          <p:cNvSpPr/>
          <p:nvPr/>
        </p:nvSpPr>
        <p:spPr>
          <a:xfrm>
            <a:off x="3368824" y="2659851"/>
            <a:ext cx="4584572" cy="400110"/>
          </a:xfrm>
          <a:prstGeom prst="rect">
            <a:avLst/>
          </a:prstGeom>
        </p:spPr>
        <p:txBody>
          <a:bodyPr wrap="square">
            <a:spAutoFit/>
          </a:bodyPr>
          <a:lstStyle/>
          <a:p>
            <a:r>
              <a:rPr lang="en-US" altLang="zh-TW" sz="2000" dirty="0" smtClean="0">
                <a:solidFill>
                  <a:srgbClr val="36312E"/>
                </a:solidFill>
                <a:latin typeface="FZYaoTi" panose="02010601030101010101" pitchFamily="2" charset="-122"/>
                <a:ea typeface="FZYaoTi" panose="02010601030101010101" pitchFamily="2" charset="-122"/>
              </a:rPr>
              <a:t>04-22060506</a:t>
            </a:r>
            <a:r>
              <a:rPr lang="zh-TW" altLang="en-US" sz="2000" dirty="0" smtClean="0">
                <a:solidFill>
                  <a:srgbClr val="36312E"/>
                </a:solidFill>
                <a:latin typeface="FZYaoTi" panose="02010601030101010101" pitchFamily="2" charset="-122"/>
                <a:ea typeface="FZYaoTi" panose="02010601030101010101" pitchFamily="2" charset="-122"/>
              </a:rPr>
              <a:t> </a:t>
            </a:r>
            <a:r>
              <a:rPr lang="en-US" altLang="zh-TW" sz="2000" dirty="0" smtClean="0">
                <a:solidFill>
                  <a:srgbClr val="36312E"/>
                </a:solidFill>
                <a:latin typeface="FZYaoTi" panose="02010601030101010101" pitchFamily="2" charset="-122"/>
                <a:ea typeface="FZYaoTi" panose="02010601030101010101" pitchFamily="2" charset="-122"/>
              </a:rPr>
              <a:t>#8518 </a:t>
            </a:r>
            <a:r>
              <a:rPr lang="zh-TW" altLang="en-US" sz="2000" dirty="0" smtClean="0">
                <a:solidFill>
                  <a:srgbClr val="36312E"/>
                </a:solidFill>
                <a:latin typeface="FZYaoTi" panose="02010601030101010101" pitchFamily="2" charset="-122"/>
                <a:ea typeface="FZYaoTi" panose="02010601030101010101" pitchFamily="2" charset="-122"/>
              </a:rPr>
              <a:t>行動</a:t>
            </a:r>
            <a:r>
              <a:rPr lang="en-US" altLang="zh-TW" sz="2000" dirty="0" smtClean="0">
                <a:solidFill>
                  <a:srgbClr val="36312E"/>
                </a:solidFill>
                <a:latin typeface="FZYaoTi" panose="02010601030101010101" pitchFamily="2" charset="-122"/>
                <a:ea typeface="FZYaoTi" panose="02010601030101010101" pitchFamily="2" charset="-122"/>
              </a:rPr>
              <a:t>0937-860-902</a:t>
            </a:r>
            <a:endParaRPr lang="en-US" altLang="zh-CN" sz="2000" dirty="0">
              <a:solidFill>
                <a:srgbClr val="36312E"/>
              </a:solidFill>
              <a:latin typeface="FZYaoTi" panose="02010601030101010101" pitchFamily="2" charset="-122"/>
              <a:ea typeface="FZYaoTi" panose="02010601030101010101" pitchFamily="2" charset="-122"/>
            </a:endParaRPr>
          </a:p>
        </p:txBody>
      </p:sp>
      <p:sp>
        <p:nvSpPr>
          <p:cNvPr id="22" name="矩形 21"/>
          <p:cNvSpPr/>
          <p:nvPr/>
        </p:nvSpPr>
        <p:spPr>
          <a:xfrm>
            <a:off x="3368824" y="3059961"/>
            <a:ext cx="3492388" cy="400110"/>
          </a:xfrm>
          <a:prstGeom prst="rect">
            <a:avLst/>
          </a:prstGeom>
        </p:spPr>
        <p:txBody>
          <a:bodyPr wrap="square">
            <a:spAutoFit/>
          </a:bodyPr>
          <a:lstStyle/>
          <a:p>
            <a:r>
              <a:rPr lang="en-US" altLang="zh-TW" sz="2000" dirty="0" smtClean="0">
                <a:solidFill>
                  <a:srgbClr val="36312E"/>
                </a:solidFill>
                <a:latin typeface="FZYaoTi" panose="02010601030101010101" pitchFamily="2" charset="-122"/>
                <a:ea typeface="FZYaoTi" panose="02010601030101010101" pitchFamily="2" charset="-122"/>
              </a:rPr>
              <a:t>general2266@heycar.com.tw</a:t>
            </a:r>
            <a:endParaRPr lang="en-US" altLang="zh-CN" sz="2000" dirty="0">
              <a:solidFill>
                <a:srgbClr val="36312E"/>
              </a:solidFill>
              <a:latin typeface="FZYaoTi" panose="02010601030101010101" pitchFamily="2" charset="-122"/>
              <a:ea typeface="FZYaoTi" panose="02010601030101010101" pitchFamily="2" charset="-122"/>
            </a:endParaRPr>
          </a:p>
        </p:txBody>
      </p:sp>
      <p:sp>
        <p:nvSpPr>
          <p:cNvPr id="23" name="矩形 22"/>
          <p:cNvSpPr/>
          <p:nvPr/>
        </p:nvSpPr>
        <p:spPr>
          <a:xfrm>
            <a:off x="3368824" y="3523947"/>
            <a:ext cx="4284476" cy="400110"/>
          </a:xfrm>
          <a:prstGeom prst="rect">
            <a:avLst/>
          </a:prstGeom>
        </p:spPr>
        <p:txBody>
          <a:bodyPr wrap="square">
            <a:spAutoFit/>
          </a:bodyPr>
          <a:lstStyle/>
          <a:p>
            <a:r>
              <a:rPr lang="zh-TW" altLang="en-US" sz="2000" dirty="0" smtClean="0">
                <a:solidFill>
                  <a:srgbClr val="36312E"/>
                </a:solidFill>
                <a:latin typeface="FZYaoTi" panose="02010601030101010101" pitchFamily="2" charset="-122"/>
                <a:ea typeface="FZYaoTi" panose="02010601030101010101" pitchFamily="2" charset="-122"/>
              </a:rPr>
              <a:t>台中市北區中清路一段</a:t>
            </a:r>
            <a:r>
              <a:rPr lang="en-US" altLang="zh-TW" sz="2000" dirty="0" smtClean="0">
                <a:solidFill>
                  <a:srgbClr val="36312E"/>
                </a:solidFill>
                <a:latin typeface="FZYaoTi" panose="02010601030101010101" pitchFamily="2" charset="-122"/>
                <a:ea typeface="FZYaoTi" panose="02010601030101010101" pitchFamily="2" charset="-122"/>
              </a:rPr>
              <a:t>347</a:t>
            </a:r>
            <a:r>
              <a:rPr lang="zh-TW" altLang="en-US" sz="2000" dirty="0" smtClean="0">
                <a:solidFill>
                  <a:srgbClr val="36312E"/>
                </a:solidFill>
                <a:latin typeface="FZYaoTi" panose="02010601030101010101" pitchFamily="2" charset="-122"/>
                <a:ea typeface="FZYaoTi" panose="02010601030101010101" pitchFamily="2" charset="-122"/>
              </a:rPr>
              <a:t>號</a:t>
            </a:r>
            <a:r>
              <a:rPr lang="en-US" altLang="zh-TW" sz="2000" dirty="0" smtClean="0">
                <a:solidFill>
                  <a:srgbClr val="36312E"/>
                </a:solidFill>
                <a:latin typeface="FZYaoTi" panose="02010601030101010101" pitchFamily="2" charset="-122"/>
                <a:ea typeface="FZYaoTi" panose="02010601030101010101" pitchFamily="2" charset="-122"/>
              </a:rPr>
              <a:t>3F</a:t>
            </a:r>
            <a:endParaRPr lang="en-US" altLang="zh-CN" sz="2000" dirty="0">
              <a:solidFill>
                <a:srgbClr val="36312E"/>
              </a:solidFill>
              <a:latin typeface="FZYaoTi" panose="02010601030101010101" pitchFamily="2" charset="-122"/>
              <a:ea typeface="FZYaoTi" panose="02010601030101010101" pitchFamily="2" charset="-122"/>
            </a:endParaRPr>
          </a:p>
        </p:txBody>
      </p:sp>
      <p:pic>
        <p:nvPicPr>
          <p:cNvPr id="25" name="圖片 24"/>
          <p:cNvPicPr>
            <a:picLocks noChangeAspect="1"/>
          </p:cNvPicPr>
          <p:nvPr/>
        </p:nvPicPr>
        <p:blipFill>
          <a:blip r:embed="rId2" cstate="print"/>
          <a:stretch>
            <a:fillRect/>
          </a:stretch>
        </p:blipFill>
        <p:spPr>
          <a:xfrm>
            <a:off x="3067304" y="2195627"/>
            <a:ext cx="301520" cy="357820"/>
          </a:xfrm>
          <a:prstGeom prst="rect">
            <a:avLst/>
          </a:prstGeom>
        </p:spPr>
      </p:pic>
      <p:pic>
        <p:nvPicPr>
          <p:cNvPr id="26" name="圖片 25"/>
          <p:cNvPicPr>
            <a:picLocks noChangeAspect="1"/>
          </p:cNvPicPr>
          <p:nvPr/>
        </p:nvPicPr>
        <p:blipFill>
          <a:blip r:embed="rId3" cstate="print">
            <a:clrChange>
              <a:clrFrom>
                <a:srgbClr val="FFFFFF"/>
              </a:clrFrom>
              <a:clrTo>
                <a:srgbClr val="FFFFFF">
                  <a:alpha val="0"/>
                </a:srgbClr>
              </a:clrTo>
            </a:clrChange>
          </a:blip>
          <a:stretch>
            <a:fillRect/>
          </a:stretch>
        </p:blipFill>
        <p:spPr>
          <a:xfrm>
            <a:off x="3092340" y="2701334"/>
            <a:ext cx="251447" cy="310155"/>
          </a:xfrm>
          <a:prstGeom prst="rect">
            <a:avLst/>
          </a:prstGeom>
        </p:spPr>
      </p:pic>
      <p:pic>
        <p:nvPicPr>
          <p:cNvPr id="27" name="圖片 26"/>
          <p:cNvPicPr>
            <a:picLocks noChangeAspect="1"/>
          </p:cNvPicPr>
          <p:nvPr/>
        </p:nvPicPr>
        <p:blipFill>
          <a:blip r:embed="rId4" cstate="print">
            <a:clrChange>
              <a:clrFrom>
                <a:srgbClr val="FFFFFF"/>
              </a:clrFrom>
              <a:clrTo>
                <a:srgbClr val="FFFFFF">
                  <a:alpha val="0"/>
                </a:srgbClr>
              </a:clrTo>
            </a:clrChange>
          </a:blip>
          <a:stretch>
            <a:fillRect/>
          </a:stretch>
        </p:blipFill>
        <p:spPr>
          <a:xfrm>
            <a:off x="3061356" y="3170183"/>
            <a:ext cx="307468" cy="249818"/>
          </a:xfrm>
          <a:prstGeom prst="rect">
            <a:avLst/>
          </a:prstGeom>
        </p:spPr>
      </p:pic>
      <p:pic>
        <p:nvPicPr>
          <p:cNvPr id="28" name="圖片 27"/>
          <p:cNvPicPr>
            <a:picLocks noChangeAspect="1"/>
          </p:cNvPicPr>
          <p:nvPr/>
        </p:nvPicPr>
        <p:blipFill>
          <a:blip r:embed="rId5" cstate="print">
            <a:clrChange>
              <a:clrFrom>
                <a:srgbClr val="FFFFFF"/>
              </a:clrFrom>
              <a:clrTo>
                <a:srgbClr val="FFFFFF">
                  <a:alpha val="0"/>
                </a:srgbClr>
              </a:clrTo>
            </a:clrChange>
          </a:blip>
          <a:stretch>
            <a:fillRect/>
          </a:stretch>
        </p:blipFill>
        <p:spPr>
          <a:xfrm>
            <a:off x="3092340" y="3551165"/>
            <a:ext cx="284808" cy="390092"/>
          </a:xfrm>
          <a:prstGeom prst="rect">
            <a:avLst/>
          </a:prstGeom>
        </p:spPr>
      </p:pic>
    </p:spTree>
    <p:extLst>
      <p:ext uri="{BB962C8B-B14F-4D97-AF65-F5344CB8AC3E}">
        <p14:creationId xmlns="" xmlns:p14="http://schemas.microsoft.com/office/powerpoint/2010/main" val="1089253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千\HEY!CAR\素材\集團介紹素材\chairs-2181919_1920.jpg"/>
          <p:cNvPicPr>
            <a:picLocks noChangeAspect="1" noChangeArrowheads="1"/>
          </p:cNvPicPr>
          <p:nvPr/>
        </p:nvPicPr>
        <p:blipFill>
          <a:blip r:embed="rId2" cstate="print"/>
          <a:srcRect l="5652" t="9060" r="5456" b="11160"/>
          <a:stretch>
            <a:fillRect/>
          </a:stretch>
        </p:blipFill>
        <p:spPr bwMode="auto">
          <a:xfrm>
            <a:off x="0" y="0"/>
            <a:ext cx="9906000" cy="6165304"/>
          </a:xfrm>
          <a:prstGeom prst="rect">
            <a:avLst/>
          </a:prstGeom>
          <a:noFill/>
        </p:spPr>
      </p:pic>
      <p:sp>
        <p:nvSpPr>
          <p:cNvPr id="6" name="平行四边形 1"/>
          <p:cNvSpPr/>
          <p:nvPr/>
        </p:nvSpPr>
        <p:spPr>
          <a:xfrm>
            <a:off x="2072680" y="1628800"/>
            <a:ext cx="6077022" cy="2911151"/>
          </a:xfrm>
          <a:prstGeom prst="parallelogram">
            <a:avLst>
              <a:gd name="adj" fmla="val 11966"/>
            </a:avLst>
          </a:prstGeom>
          <a:solidFill>
            <a:srgbClr val="000000">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7" name="矩形 6"/>
          <p:cNvSpPr/>
          <p:nvPr/>
        </p:nvSpPr>
        <p:spPr>
          <a:xfrm>
            <a:off x="3626020" y="2863044"/>
            <a:ext cx="2970342" cy="584775"/>
          </a:xfrm>
          <a:prstGeom prst="rect">
            <a:avLst/>
          </a:prstGeom>
        </p:spPr>
        <p:txBody>
          <a:bodyPr wrap="square">
            <a:spAutoFit/>
          </a:bodyPr>
          <a:lstStyle/>
          <a:p>
            <a:pPr algn="ctr"/>
            <a:r>
              <a:rPr kumimoji="1" lang="zh-TW" altLang="en-US" sz="3200" dirty="0" smtClean="0">
                <a:solidFill>
                  <a:srgbClr val="FFFFFF"/>
                </a:solidFill>
                <a:latin typeface="FZYaoTi" panose="02010601030101010101" pitchFamily="2" charset="-122"/>
                <a:ea typeface="FZYaoTi" panose="02010601030101010101" pitchFamily="2" charset="-122"/>
              </a:rPr>
              <a:t>亞菲得簡介</a:t>
            </a:r>
            <a:endParaRPr kumimoji="1" lang="en-US" altLang="zh-TW" sz="3200" dirty="0" smtClean="0">
              <a:solidFill>
                <a:srgbClr val="FFFFFF"/>
              </a:solidFill>
              <a:latin typeface="FZYaoTi" panose="02010601030101010101" pitchFamily="2" charset="-122"/>
              <a:ea typeface="FZYaoTi" panose="02010601030101010101" pitchFamily="2" charset="-122"/>
            </a:endParaRPr>
          </a:p>
        </p:txBody>
      </p:sp>
      <p:sp>
        <p:nvSpPr>
          <p:cNvPr id="8" name="平行四边形 2"/>
          <p:cNvSpPr/>
          <p:nvPr/>
        </p:nvSpPr>
        <p:spPr>
          <a:xfrm>
            <a:off x="1583330" y="1105501"/>
            <a:ext cx="2576481" cy="1234244"/>
          </a:xfrm>
          <a:prstGeom prst="parallelogram">
            <a:avLst>
              <a:gd name="adj" fmla="val 23519"/>
            </a:avLst>
          </a:prstGeom>
          <a:solidFill>
            <a:srgbClr val="000000">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6400" b="1" dirty="0"/>
              <a:t>0</a:t>
            </a:r>
            <a:r>
              <a:rPr kumimoji="1" lang="en-US" altLang="zh-CN" sz="6400" b="1" dirty="0">
                <a:solidFill>
                  <a:srgbClr val="D2A66C"/>
                </a:solidFill>
              </a:rPr>
              <a:t>1</a:t>
            </a:r>
            <a:endParaRPr kumimoji="1" lang="zh-CN" altLang="en-US" sz="6400" b="1" dirty="0">
              <a:solidFill>
                <a:srgbClr val="D2A66C"/>
              </a:solidFill>
            </a:endParaRPr>
          </a:p>
        </p:txBody>
      </p:sp>
    </p:spTree>
    <p:extLst>
      <p:ext uri="{BB962C8B-B14F-4D97-AF65-F5344CB8AC3E}">
        <p14:creationId xmlns="" xmlns:p14="http://schemas.microsoft.com/office/powerpoint/2010/main" val="616846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cstate="print">
            <a:alphaModFix/>
          </a:blip>
          <a:srcRect r="3628"/>
          <a:stretch/>
        </p:blipFill>
        <p:spPr>
          <a:xfrm>
            <a:off x="-1" y="0"/>
            <a:ext cx="9921553" cy="6858000"/>
          </a:xfrm>
          <a:prstGeom prst="rect">
            <a:avLst/>
          </a:prstGeom>
          <a:noFill/>
          <a:ln>
            <a:noFill/>
          </a:ln>
        </p:spPr>
      </p:pic>
      <p:sp>
        <p:nvSpPr>
          <p:cNvPr id="137" name="Shape 137"/>
          <p:cNvSpPr/>
          <p:nvPr/>
        </p:nvSpPr>
        <p:spPr>
          <a:xfrm>
            <a:off x="0" y="0"/>
            <a:ext cx="3728864" cy="6858000"/>
          </a:xfrm>
          <a:prstGeom prst="rect">
            <a:avLst/>
          </a:prstGeom>
          <a:solidFill>
            <a:srgbClr val="D2A66C">
              <a:alpha val="90980"/>
            </a:srgbClr>
          </a:solidFill>
          <a:ln>
            <a:noFill/>
          </a:ln>
        </p:spPr>
        <p:txBody>
          <a:bodyPr wrap="square" lIns="91425" tIns="45700" rIns="91425" bIns="45700" anchor="ctr" anchorCtr="0">
            <a:noAutofit/>
          </a:bodyPr>
          <a:lstStyle/>
          <a:p>
            <a:pPr marL="0" marR="0" lvl="0" indent="-11430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138" name="Shape 138"/>
          <p:cNvSpPr txBox="1"/>
          <p:nvPr/>
        </p:nvSpPr>
        <p:spPr>
          <a:xfrm>
            <a:off x="197768" y="234526"/>
            <a:ext cx="3333328" cy="576263"/>
          </a:xfrm>
          <a:prstGeom prst="rect">
            <a:avLst/>
          </a:prstGeom>
          <a:noFill/>
          <a:ln>
            <a:noFill/>
          </a:ln>
        </p:spPr>
        <p:txBody>
          <a:bodyPr wrap="square" lIns="91425" tIns="45700" rIns="91425" bIns="45700" anchor="ctr" anchorCtr="0">
            <a:noAutofit/>
          </a:bodyPr>
          <a:lstStyle/>
          <a:p>
            <a:pPr marL="0" marR="0" lvl="0" indent="-228600" algn="l" rtl="0">
              <a:lnSpc>
                <a:spcPct val="100000"/>
              </a:lnSpc>
              <a:spcBef>
                <a:spcPts val="0"/>
              </a:spcBef>
              <a:spcAft>
                <a:spcPts val="0"/>
              </a:spcAft>
              <a:buClr>
                <a:srgbClr val="FFFFFF"/>
              </a:buClr>
              <a:buSzPts val="3600"/>
              <a:buFont typeface="Arial"/>
              <a:buNone/>
            </a:pPr>
            <a:r>
              <a:rPr lang="zh-TW" altLang="en-US" sz="3600" b="1" dirty="0" smtClean="0">
                <a:solidFill>
                  <a:srgbClr val="FFFFFF"/>
                </a:solidFill>
                <a:latin typeface="FZYaoTi" panose="02010601030101010101" pitchFamily="2" charset="-122"/>
                <a:ea typeface="FZYaoTi" panose="02010601030101010101" pitchFamily="2" charset="-122"/>
                <a:cs typeface="Arial"/>
                <a:sym typeface="Arial"/>
              </a:rPr>
              <a:t>亞菲</a:t>
            </a:r>
            <a:r>
              <a:rPr lang="zh-TW" altLang="en-US" sz="3600" b="1" dirty="0">
                <a:solidFill>
                  <a:srgbClr val="FFFFFF"/>
                </a:solidFill>
                <a:latin typeface="FZYaoTi" panose="02010601030101010101" pitchFamily="2" charset="-122"/>
                <a:ea typeface="FZYaoTi" panose="02010601030101010101" pitchFamily="2" charset="-122"/>
                <a:cs typeface="Arial"/>
                <a:sym typeface="Arial"/>
              </a:rPr>
              <a:t>得</a:t>
            </a:r>
            <a:r>
              <a:rPr lang="zh-TW" sz="3600" b="1" dirty="0" smtClean="0">
                <a:solidFill>
                  <a:srgbClr val="FFFFFF"/>
                </a:solidFill>
                <a:latin typeface="FZYaoTi" panose="02010601030101010101" pitchFamily="2" charset="-122"/>
                <a:ea typeface="FZYaoTi" panose="02010601030101010101" pitchFamily="2" charset="-122"/>
                <a:cs typeface="Arial"/>
                <a:sym typeface="Arial"/>
              </a:rPr>
              <a:t>簡介</a:t>
            </a:r>
            <a:endParaRPr lang="zh-TW" sz="3600" b="1" dirty="0">
              <a:solidFill>
                <a:srgbClr val="FFFFFF"/>
              </a:solidFill>
              <a:latin typeface="FZYaoTi" panose="02010601030101010101" pitchFamily="2" charset="-122"/>
              <a:ea typeface="FZYaoTi" panose="02010601030101010101" pitchFamily="2" charset="-122"/>
              <a:cs typeface="Arial"/>
              <a:sym typeface="Arial"/>
            </a:endParaRPr>
          </a:p>
        </p:txBody>
      </p:sp>
      <p:sp>
        <p:nvSpPr>
          <p:cNvPr id="139" name="Shape 139"/>
          <p:cNvSpPr/>
          <p:nvPr/>
        </p:nvSpPr>
        <p:spPr>
          <a:xfrm>
            <a:off x="3728864" y="-27384"/>
            <a:ext cx="6192688" cy="6886178"/>
          </a:xfrm>
          <a:prstGeom prst="rect">
            <a:avLst/>
          </a:prstGeom>
          <a:solidFill>
            <a:srgbClr val="FFFFFF">
              <a:alpha val="63921"/>
            </a:srgbClr>
          </a:solidFill>
          <a:ln>
            <a:noFill/>
          </a:ln>
        </p:spPr>
        <p:txBody>
          <a:bodyPr wrap="square" lIns="91425" tIns="45700" rIns="91425" bIns="45700" anchor="ctr" anchorCtr="0">
            <a:noAutofit/>
          </a:bodyPr>
          <a:lstStyle/>
          <a:p>
            <a:pPr marL="0" marR="0" lvl="0" indent="-11430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140" name="Shape 140"/>
          <p:cNvSpPr txBox="1"/>
          <p:nvPr/>
        </p:nvSpPr>
        <p:spPr>
          <a:xfrm>
            <a:off x="4592960" y="1196752"/>
            <a:ext cx="4448299" cy="4248472"/>
          </a:xfrm>
          <a:prstGeom prst="rect">
            <a:avLst/>
          </a:prstGeom>
          <a:noFill/>
          <a:ln>
            <a:noFill/>
          </a:ln>
        </p:spPr>
        <p:txBody>
          <a:bodyPr wrap="square" lIns="91425" tIns="45700" rIns="91425" bIns="45700" anchor="t" anchorCtr="0">
            <a:noAutofit/>
          </a:bodyPr>
          <a:lstStyle/>
          <a:p>
            <a:pPr marL="0" marR="0" lvl="0" indent="-114300" algn="l" rtl="0">
              <a:lnSpc>
                <a:spcPct val="120000"/>
              </a:lnSpc>
              <a:spcBef>
                <a:spcPts val="0"/>
              </a:spcBef>
              <a:spcAft>
                <a:spcPts val="0"/>
              </a:spcAft>
              <a:buClr>
                <a:srgbClr val="353535"/>
              </a:buClr>
              <a:buSzPts val="1800"/>
              <a:buFont typeface="Arial"/>
              <a:buNone/>
            </a:pPr>
            <a:r>
              <a:rPr lang="zh-TW" sz="1800" b="1" dirty="0">
                <a:solidFill>
                  <a:srgbClr val="353535"/>
                </a:solidFill>
                <a:latin typeface="STXihei" panose="02010600040101010101" pitchFamily="2" charset="-122"/>
                <a:ea typeface="STXihei" panose="02010600040101010101" pitchFamily="2" charset="-122"/>
                <a:cs typeface="Arial"/>
                <a:sym typeface="Arial"/>
              </a:rPr>
              <a:t>Since 2017 </a:t>
            </a:r>
            <a:br>
              <a:rPr lang="zh-TW" sz="1800" b="1" dirty="0">
                <a:solidFill>
                  <a:srgbClr val="353535"/>
                </a:solidFill>
                <a:latin typeface="STXihei" panose="02010600040101010101" pitchFamily="2" charset="-122"/>
                <a:ea typeface="STXihei" panose="02010600040101010101" pitchFamily="2" charset="-122"/>
                <a:cs typeface="Arial"/>
                <a:sym typeface="Arial"/>
              </a:rPr>
            </a:br>
            <a:r>
              <a:rPr lang="zh-TW" sz="1800" b="1" dirty="0">
                <a:solidFill>
                  <a:srgbClr val="353535"/>
                </a:solidFill>
                <a:latin typeface="STXihei" panose="02010600040101010101" pitchFamily="2" charset="-122"/>
                <a:ea typeface="STXihei" panose="02010600040101010101" pitchFamily="2" charset="-122"/>
                <a:cs typeface="Arial"/>
                <a:sym typeface="Arial"/>
              </a:rPr>
              <a:t>亞菲得股份有限公司</a:t>
            </a:r>
          </a:p>
          <a:p>
            <a:pPr marL="342900" marR="0" lvl="0" indent="-342900" algn="l" rtl="0">
              <a:lnSpc>
                <a:spcPct val="120000"/>
              </a:lnSpc>
              <a:spcBef>
                <a:spcPts val="320"/>
              </a:spcBef>
              <a:spcAft>
                <a:spcPts val="0"/>
              </a:spcAft>
              <a:buClr>
                <a:srgbClr val="404040"/>
              </a:buClr>
              <a:buSzPts val="1600"/>
              <a:buFont typeface="Arial"/>
              <a:buChar char="•"/>
            </a:pPr>
            <a:r>
              <a:rPr lang="zh-TW" sz="1600" b="1" dirty="0">
                <a:solidFill>
                  <a:srgbClr val="404040"/>
                </a:solidFill>
                <a:latin typeface="STXihei" panose="02010600040101010101" pitchFamily="2" charset="-122"/>
                <a:ea typeface="STXihei" panose="02010600040101010101" pitchFamily="2" charset="-122"/>
                <a:cs typeface="Arial"/>
                <a:sym typeface="Arial"/>
              </a:rPr>
              <a:t>全台最大的機場送禮賓車公司</a:t>
            </a:r>
          </a:p>
          <a:p>
            <a:pPr marL="742950" marR="0" lvl="1" indent="-28575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年派趟量達40萬趟以上</a:t>
            </a:r>
          </a:p>
          <a:p>
            <a:pPr marL="342900" marR="0" lvl="0" indent="-34290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Visa台灣最大合作夥伴</a:t>
            </a:r>
          </a:p>
          <a:p>
            <a:pPr marL="342900" marR="0" lvl="0" indent="-34290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全台信用卡市場最大的服務供應商：</a:t>
            </a:r>
          </a:p>
          <a:p>
            <a:pPr marL="742950" marR="0" lvl="1" indent="-28575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發卡組織 visa/master/AE/銀聯</a:t>
            </a:r>
          </a:p>
          <a:p>
            <a:pPr marL="742950" marR="0" lvl="1" indent="-28575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全台18家銀行合作</a:t>
            </a:r>
          </a:p>
          <a:p>
            <a:pPr marL="342900" marR="0" lvl="0" indent="-34290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龍騰出行(全球禮賓服務)-台灣總代理</a:t>
            </a:r>
          </a:p>
          <a:p>
            <a:pPr marL="342900" marR="0" lvl="0" indent="-34290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Trace me(全球行李識別卡)-台灣總代理</a:t>
            </a:r>
          </a:p>
          <a:p>
            <a:pPr marL="342900" marR="0" lvl="0" indent="-34290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24hr尊榮白金秘書服務</a:t>
            </a:r>
          </a:p>
          <a:p>
            <a:pPr marL="342900" marR="0" lvl="0" indent="-342900" algn="l" rtl="0">
              <a:lnSpc>
                <a:spcPct val="120000"/>
              </a:lnSpc>
              <a:spcBef>
                <a:spcPts val="320"/>
              </a:spcBef>
              <a:spcAft>
                <a:spcPts val="0"/>
              </a:spcAft>
              <a:buClr>
                <a:srgbClr val="404040"/>
              </a:buClr>
              <a:buSzPts val="1600"/>
              <a:buFont typeface="Arial"/>
              <a:buChar char="•"/>
            </a:pPr>
            <a:r>
              <a:rPr lang="zh-TW" sz="1600" b="1" i="0" u="none" strike="noStrike" cap="none" dirty="0">
                <a:solidFill>
                  <a:srgbClr val="404040"/>
                </a:solidFill>
                <a:latin typeface="STXihei" panose="02010600040101010101" pitchFamily="2" charset="-122"/>
                <a:ea typeface="STXihei" panose="02010600040101010101" pitchFamily="2" charset="-122"/>
                <a:cs typeface="Arial"/>
                <a:sym typeface="Arial"/>
              </a:rPr>
              <a:t>漫遊吧-WIFI機預約</a:t>
            </a:r>
          </a:p>
        </p:txBody>
      </p:sp>
      <p:pic>
        <p:nvPicPr>
          <p:cNvPr id="141" name="Shape 141"/>
          <p:cNvPicPr preferRelativeResize="0"/>
          <p:nvPr/>
        </p:nvPicPr>
        <p:blipFill rotWithShape="1">
          <a:blip r:embed="rId4" cstate="print">
            <a:alphaModFix/>
          </a:blip>
          <a:srcRect/>
          <a:stretch/>
        </p:blipFill>
        <p:spPr>
          <a:xfrm>
            <a:off x="529775" y="2197840"/>
            <a:ext cx="2679334" cy="2679334"/>
          </a:xfrm>
          <a:prstGeom prst="rect">
            <a:avLst/>
          </a:prstGeom>
          <a:noFill/>
          <a:ln>
            <a:noFill/>
          </a:ln>
        </p:spPr>
      </p:pic>
    </p:spTree>
    <p:extLst>
      <p:ext uri="{BB962C8B-B14F-4D97-AF65-F5344CB8AC3E}">
        <p14:creationId xmlns="" xmlns:p14="http://schemas.microsoft.com/office/powerpoint/2010/main" val="796656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1154026" y="215452"/>
            <a:ext cx="7188201" cy="64633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zh-TW" altLang="en-US" sz="3600" b="1" dirty="0" smtClean="0">
                <a:solidFill>
                  <a:srgbClr val="3F3F3F"/>
                </a:solidFill>
                <a:latin typeface="FZYaoTi" panose="02010601030101010101" pitchFamily="2" charset="-122"/>
                <a:ea typeface="FZYaoTi" panose="02010601030101010101" pitchFamily="2" charset="-122"/>
                <a:cs typeface="Arial"/>
                <a:sym typeface="Arial"/>
              </a:rPr>
              <a:t>亞菲得公司組織圖</a:t>
            </a:r>
            <a:endParaRPr lang="zh-TW" sz="3600" b="1" dirty="0">
              <a:solidFill>
                <a:srgbClr val="3F3F3F"/>
              </a:solidFill>
              <a:latin typeface="FZYaoTi" panose="02010601030101010101" pitchFamily="2" charset="-122"/>
              <a:ea typeface="FZYaoTi" panose="02010601030101010101" pitchFamily="2" charset="-122"/>
              <a:cs typeface="Arial"/>
              <a:sym typeface="Arial"/>
            </a:endParaRPr>
          </a:p>
        </p:txBody>
      </p:sp>
      <p:sp>
        <p:nvSpPr>
          <p:cNvPr id="3" name="圓角矩形 2"/>
          <p:cNvSpPr/>
          <p:nvPr/>
        </p:nvSpPr>
        <p:spPr>
          <a:xfrm>
            <a:off x="3584848" y="1541697"/>
            <a:ext cx="2664296" cy="1368152"/>
          </a:xfrm>
          <a:prstGeom prst="roundRect">
            <a:avLst/>
          </a:prstGeom>
          <a:solidFill>
            <a:srgbClr val="D2A66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lumMod val="95000"/>
                  <a:lumOff val="5000"/>
                </a:schemeClr>
              </a:solidFill>
              <a:effectLst>
                <a:outerShdw blurRad="38100" dist="38100" dir="2700000" algn="tl">
                  <a:srgbClr val="000000">
                    <a:alpha val="43137"/>
                  </a:srgbClr>
                </a:outerShdw>
              </a:effectLst>
              <a:latin typeface="STXihei" panose="02010600040101010101" pitchFamily="2" charset="-122"/>
              <a:ea typeface="STXihei" panose="02010600040101010101" pitchFamily="2" charset="-122"/>
            </a:endParaRPr>
          </a:p>
        </p:txBody>
      </p:sp>
      <p:pic>
        <p:nvPicPr>
          <p:cNvPr id="5" name="圖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76241" y="1821794"/>
            <a:ext cx="2281509" cy="769962"/>
          </a:xfrm>
          <a:prstGeom prst="rect">
            <a:avLst/>
          </a:prstGeom>
        </p:spPr>
      </p:pic>
      <p:cxnSp>
        <p:nvCxnSpPr>
          <p:cNvPr id="25" name="直線接點 24"/>
          <p:cNvCxnSpPr/>
          <p:nvPr/>
        </p:nvCxnSpPr>
        <p:spPr>
          <a:xfrm>
            <a:off x="1543993" y="3661134"/>
            <a:ext cx="6845611" cy="0"/>
          </a:xfrm>
          <a:prstGeom prst="line">
            <a:avLst/>
          </a:prstGeom>
          <a:ln w="28575">
            <a:solidFill>
              <a:srgbClr val="D2A66C"/>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543993" y="3661134"/>
            <a:ext cx="0" cy="777600"/>
          </a:xfrm>
          <a:prstGeom prst="line">
            <a:avLst/>
          </a:prstGeom>
          <a:ln w="28575">
            <a:solidFill>
              <a:srgbClr val="D2A66C"/>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3920257" y="3661134"/>
            <a:ext cx="0" cy="777600"/>
          </a:xfrm>
          <a:prstGeom prst="line">
            <a:avLst/>
          </a:prstGeom>
          <a:ln w="28575">
            <a:solidFill>
              <a:srgbClr val="D2A66C"/>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6152505" y="3661134"/>
            <a:ext cx="0" cy="775978"/>
          </a:xfrm>
          <a:prstGeom prst="line">
            <a:avLst/>
          </a:prstGeom>
          <a:ln w="28575">
            <a:solidFill>
              <a:srgbClr val="D2A66C"/>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8389604" y="3661134"/>
            <a:ext cx="0" cy="777600"/>
          </a:xfrm>
          <a:prstGeom prst="line">
            <a:avLst/>
          </a:prstGeom>
          <a:ln w="28575">
            <a:solidFill>
              <a:srgbClr val="D2A66C"/>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5000377" y="2661168"/>
            <a:ext cx="0" cy="999966"/>
          </a:xfrm>
          <a:prstGeom prst="line">
            <a:avLst/>
          </a:prstGeom>
          <a:ln w="28575">
            <a:solidFill>
              <a:srgbClr val="D2A66C"/>
            </a:solidFill>
          </a:ln>
        </p:spPr>
        <p:style>
          <a:lnRef idx="1">
            <a:schemeClr val="accent1"/>
          </a:lnRef>
          <a:fillRef idx="0">
            <a:schemeClr val="accent1"/>
          </a:fillRef>
          <a:effectRef idx="0">
            <a:schemeClr val="accent1"/>
          </a:effectRef>
          <a:fontRef idx="minor">
            <a:schemeClr val="tx1"/>
          </a:fontRef>
        </p:style>
      </p:cxnSp>
      <p:sp>
        <p:nvSpPr>
          <p:cNvPr id="12" name="圓角矩形 11"/>
          <p:cNvSpPr/>
          <p:nvPr/>
        </p:nvSpPr>
        <p:spPr>
          <a:xfrm>
            <a:off x="507041" y="4108410"/>
            <a:ext cx="2016224" cy="1404676"/>
          </a:xfrm>
          <a:prstGeom prst="roundRect">
            <a:avLst/>
          </a:prstGeom>
          <a:solidFill>
            <a:srgbClr val="D2A66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lumMod val="95000"/>
                  <a:lumOff val="5000"/>
                </a:schemeClr>
              </a:solidFill>
              <a:effectLst>
                <a:outerShdw blurRad="38100" dist="38100" dir="2700000" algn="tl">
                  <a:srgbClr val="000000">
                    <a:alpha val="43137"/>
                  </a:srgbClr>
                </a:outerShdw>
              </a:effectLst>
              <a:latin typeface="STXihei" panose="02010600040101010101" pitchFamily="2" charset="-122"/>
              <a:ea typeface="STXihei" panose="02010600040101010101" pitchFamily="2" charset="-122"/>
            </a:endParaRPr>
          </a:p>
        </p:txBody>
      </p:sp>
      <p:pic>
        <p:nvPicPr>
          <p:cNvPr id="7" name="圖片 6"/>
          <p:cNvPicPr>
            <a:picLocks noChangeAspect="1"/>
          </p:cNvPicPr>
          <p:nvPr/>
        </p:nvPicPr>
        <p:blipFill>
          <a:blip r:embed="rId4" cstate="print">
            <a:clrChange>
              <a:clrFrom>
                <a:srgbClr val="FFFFFF"/>
              </a:clrFrom>
              <a:clrTo>
                <a:srgbClr val="FFFFFF">
                  <a:alpha val="0"/>
                </a:srgbClr>
              </a:clrTo>
            </a:clrChange>
          </a:blip>
          <a:stretch>
            <a:fillRect/>
          </a:stretch>
        </p:blipFill>
        <p:spPr>
          <a:xfrm>
            <a:off x="1128730" y="4233545"/>
            <a:ext cx="756084" cy="745656"/>
          </a:xfrm>
          <a:prstGeom prst="rect">
            <a:avLst/>
          </a:prstGeom>
          <a:solidFill>
            <a:srgbClr val="D2A66C"/>
          </a:solidFill>
          <a:ln>
            <a:noFill/>
          </a:ln>
        </p:spPr>
      </p:pic>
      <p:sp>
        <p:nvSpPr>
          <p:cNvPr id="4" name="矩形 3"/>
          <p:cNvSpPr/>
          <p:nvPr/>
        </p:nvSpPr>
        <p:spPr>
          <a:xfrm>
            <a:off x="507041" y="4979201"/>
            <a:ext cx="2016224" cy="400110"/>
          </a:xfrm>
          <a:prstGeom prst="rect">
            <a:avLst/>
          </a:prstGeom>
          <a:solidFill>
            <a:srgbClr val="D2A66C"/>
          </a:solidFill>
          <a:ln>
            <a:noFill/>
          </a:ln>
        </p:spPr>
        <p:txBody>
          <a:bodyPr wrap="square">
            <a:spAutoFit/>
          </a:bodyPr>
          <a:lstStyle/>
          <a:p>
            <a:pPr algn="ctr"/>
            <a:r>
              <a:rPr lang="zh-TW" altLang="en-US" sz="2000" b="1" dirty="0" smtClean="0">
                <a:solidFill>
                  <a:schemeClr val="tx1">
                    <a:lumMod val="95000"/>
                    <a:lumOff val="5000"/>
                  </a:schemeClr>
                </a:solidFill>
                <a:latin typeface="STXihei" panose="02010600040101010101" pitchFamily="2" charset="-122"/>
                <a:ea typeface="STXihei" panose="02010600040101010101" pitchFamily="2" charset="-122"/>
              </a:rPr>
              <a:t>行</a:t>
            </a:r>
            <a:r>
              <a:rPr lang="zh-TW" altLang="en-US" sz="2000" b="1" dirty="0">
                <a:solidFill>
                  <a:schemeClr val="tx1">
                    <a:lumMod val="95000"/>
                    <a:lumOff val="5000"/>
                  </a:schemeClr>
                </a:solidFill>
                <a:latin typeface="STXihei" panose="02010600040101010101" pitchFamily="2" charset="-122"/>
                <a:ea typeface="STXihei" panose="02010600040101010101" pitchFamily="2" charset="-122"/>
              </a:rPr>
              <a:t>控</a:t>
            </a:r>
            <a:r>
              <a:rPr lang="zh-TW" altLang="en-US" sz="2000" b="1" dirty="0" smtClean="0">
                <a:solidFill>
                  <a:schemeClr val="tx1">
                    <a:lumMod val="95000"/>
                    <a:lumOff val="5000"/>
                  </a:schemeClr>
                </a:solidFill>
                <a:latin typeface="STXihei" panose="02010600040101010101" pitchFamily="2" charset="-122"/>
                <a:ea typeface="STXihei" panose="02010600040101010101" pitchFamily="2" charset="-122"/>
              </a:rPr>
              <a:t>中心</a:t>
            </a:r>
            <a:endParaRPr lang="zh-TW" altLang="en-US" sz="2000" b="1" dirty="0">
              <a:solidFill>
                <a:schemeClr val="tx1">
                  <a:lumMod val="95000"/>
                  <a:lumOff val="5000"/>
                </a:schemeClr>
              </a:solidFill>
              <a:latin typeface="STXihei" panose="02010600040101010101" pitchFamily="2" charset="-122"/>
              <a:ea typeface="STXihei" panose="02010600040101010101" pitchFamily="2" charset="-122"/>
            </a:endParaRPr>
          </a:p>
        </p:txBody>
      </p:sp>
      <p:sp>
        <p:nvSpPr>
          <p:cNvPr id="15" name="圓角矩形 14"/>
          <p:cNvSpPr/>
          <p:nvPr/>
        </p:nvSpPr>
        <p:spPr>
          <a:xfrm>
            <a:off x="2811297" y="4108410"/>
            <a:ext cx="2016224" cy="1404676"/>
          </a:xfrm>
          <a:prstGeom prst="roundRect">
            <a:avLst/>
          </a:prstGeom>
          <a:solidFill>
            <a:srgbClr val="D2A66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lumMod val="95000"/>
                  <a:lumOff val="5000"/>
                </a:schemeClr>
              </a:solidFill>
              <a:effectLst>
                <a:outerShdw blurRad="38100" dist="38100" dir="2700000" algn="tl">
                  <a:srgbClr val="000000">
                    <a:alpha val="43137"/>
                  </a:srgbClr>
                </a:outerShdw>
              </a:effectLst>
              <a:latin typeface="STXihei" panose="02010600040101010101" pitchFamily="2" charset="-122"/>
              <a:ea typeface="STXihei" panose="02010600040101010101" pitchFamily="2" charset="-122"/>
            </a:endParaRPr>
          </a:p>
        </p:txBody>
      </p:sp>
      <p:sp>
        <p:nvSpPr>
          <p:cNvPr id="17" name="矩形 16"/>
          <p:cNvSpPr/>
          <p:nvPr/>
        </p:nvSpPr>
        <p:spPr>
          <a:xfrm>
            <a:off x="2811297" y="4979201"/>
            <a:ext cx="2016224" cy="400110"/>
          </a:xfrm>
          <a:prstGeom prst="rect">
            <a:avLst/>
          </a:prstGeom>
          <a:solidFill>
            <a:srgbClr val="D2A66C"/>
          </a:solidFill>
          <a:ln>
            <a:noFill/>
          </a:ln>
        </p:spPr>
        <p:txBody>
          <a:bodyPr wrap="square">
            <a:spAutoFit/>
          </a:bodyPr>
          <a:lstStyle/>
          <a:p>
            <a:pPr algn="ctr"/>
            <a:r>
              <a:rPr lang="zh-TW" altLang="en-US" sz="2000" b="1" dirty="0" smtClean="0">
                <a:solidFill>
                  <a:schemeClr val="tx1">
                    <a:lumMod val="95000"/>
                    <a:lumOff val="5000"/>
                  </a:schemeClr>
                </a:solidFill>
                <a:latin typeface="STXihei" panose="02010600040101010101" pitchFamily="2" charset="-122"/>
                <a:ea typeface="STXihei" panose="02010600040101010101" pitchFamily="2" charset="-122"/>
              </a:rPr>
              <a:t>車輛事業發展部</a:t>
            </a:r>
            <a:endParaRPr lang="zh-TW" altLang="en-US" sz="2000" b="1" dirty="0">
              <a:solidFill>
                <a:schemeClr val="tx1">
                  <a:lumMod val="95000"/>
                  <a:lumOff val="5000"/>
                </a:schemeClr>
              </a:solidFill>
              <a:latin typeface="STXihei" panose="02010600040101010101" pitchFamily="2" charset="-122"/>
              <a:ea typeface="STXihei" panose="02010600040101010101" pitchFamily="2" charset="-122"/>
            </a:endParaRPr>
          </a:p>
        </p:txBody>
      </p:sp>
      <p:sp>
        <p:nvSpPr>
          <p:cNvPr id="18" name="圓角矩形 17"/>
          <p:cNvSpPr/>
          <p:nvPr/>
        </p:nvSpPr>
        <p:spPr>
          <a:xfrm>
            <a:off x="5126293" y="4108410"/>
            <a:ext cx="2016224" cy="1404676"/>
          </a:xfrm>
          <a:prstGeom prst="roundRect">
            <a:avLst/>
          </a:prstGeom>
          <a:solidFill>
            <a:srgbClr val="D2A66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lumMod val="95000"/>
                  <a:lumOff val="5000"/>
                </a:schemeClr>
              </a:solidFill>
              <a:effectLst>
                <a:outerShdw blurRad="38100" dist="38100" dir="2700000" algn="tl">
                  <a:srgbClr val="000000">
                    <a:alpha val="43137"/>
                  </a:srgbClr>
                </a:outerShdw>
              </a:effectLst>
              <a:latin typeface="STXihei" panose="02010600040101010101" pitchFamily="2" charset="-122"/>
              <a:ea typeface="STXihei" panose="02010600040101010101" pitchFamily="2" charset="-122"/>
            </a:endParaRPr>
          </a:p>
        </p:txBody>
      </p:sp>
      <p:sp>
        <p:nvSpPr>
          <p:cNvPr id="20" name="矩形 19"/>
          <p:cNvSpPr/>
          <p:nvPr/>
        </p:nvSpPr>
        <p:spPr>
          <a:xfrm>
            <a:off x="5126293" y="4979201"/>
            <a:ext cx="2016224" cy="400110"/>
          </a:xfrm>
          <a:prstGeom prst="rect">
            <a:avLst/>
          </a:prstGeom>
          <a:solidFill>
            <a:srgbClr val="D2A66C"/>
          </a:solidFill>
          <a:ln>
            <a:noFill/>
          </a:ln>
        </p:spPr>
        <p:txBody>
          <a:bodyPr wrap="square">
            <a:spAutoFit/>
          </a:bodyPr>
          <a:lstStyle/>
          <a:p>
            <a:pPr algn="ctr"/>
            <a:r>
              <a:rPr lang="zh-TW" altLang="en-US" sz="2000" b="1" dirty="0" smtClean="0">
                <a:solidFill>
                  <a:schemeClr val="tx1">
                    <a:lumMod val="95000"/>
                    <a:lumOff val="5000"/>
                  </a:schemeClr>
                </a:solidFill>
                <a:latin typeface="STXihei" panose="02010600040101010101" pitchFamily="2" charset="-122"/>
                <a:ea typeface="STXihei" panose="02010600040101010101" pitchFamily="2" charset="-122"/>
              </a:rPr>
              <a:t>禮賓司機部</a:t>
            </a:r>
            <a:endParaRPr lang="zh-TW" altLang="en-US" sz="2000" b="1" dirty="0">
              <a:solidFill>
                <a:schemeClr val="tx1">
                  <a:lumMod val="95000"/>
                  <a:lumOff val="5000"/>
                </a:schemeClr>
              </a:solidFill>
              <a:latin typeface="STXihei" panose="02010600040101010101" pitchFamily="2" charset="-122"/>
              <a:ea typeface="STXihei" panose="02010600040101010101" pitchFamily="2" charset="-122"/>
            </a:endParaRPr>
          </a:p>
        </p:txBody>
      </p:sp>
      <p:sp>
        <p:nvSpPr>
          <p:cNvPr id="21" name="圓角矩形 20"/>
          <p:cNvSpPr/>
          <p:nvPr/>
        </p:nvSpPr>
        <p:spPr>
          <a:xfrm>
            <a:off x="7448649" y="4108410"/>
            <a:ext cx="2016224" cy="1404676"/>
          </a:xfrm>
          <a:prstGeom prst="roundRect">
            <a:avLst/>
          </a:prstGeom>
          <a:solidFill>
            <a:srgbClr val="D2A66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b="1" dirty="0">
              <a:solidFill>
                <a:schemeClr val="tx1">
                  <a:lumMod val="95000"/>
                  <a:lumOff val="5000"/>
                </a:schemeClr>
              </a:solidFill>
              <a:effectLst>
                <a:outerShdw blurRad="38100" dist="38100" dir="2700000" algn="tl">
                  <a:srgbClr val="000000">
                    <a:alpha val="43137"/>
                  </a:srgbClr>
                </a:outerShdw>
              </a:effectLst>
              <a:latin typeface="STXihei" panose="02010600040101010101" pitchFamily="2" charset="-122"/>
              <a:ea typeface="STXihei" panose="02010600040101010101" pitchFamily="2" charset="-122"/>
            </a:endParaRPr>
          </a:p>
        </p:txBody>
      </p:sp>
      <p:sp>
        <p:nvSpPr>
          <p:cNvPr id="23" name="矩形 22"/>
          <p:cNvSpPr/>
          <p:nvPr/>
        </p:nvSpPr>
        <p:spPr>
          <a:xfrm>
            <a:off x="7448649" y="4979201"/>
            <a:ext cx="2016224" cy="400110"/>
          </a:xfrm>
          <a:prstGeom prst="rect">
            <a:avLst/>
          </a:prstGeom>
          <a:solidFill>
            <a:srgbClr val="D2A66C"/>
          </a:solidFill>
          <a:ln>
            <a:noFill/>
          </a:ln>
        </p:spPr>
        <p:txBody>
          <a:bodyPr wrap="square">
            <a:spAutoFit/>
          </a:bodyPr>
          <a:lstStyle/>
          <a:p>
            <a:pPr algn="ctr"/>
            <a:r>
              <a:rPr lang="zh-TW" altLang="en-US" sz="2000" b="1" dirty="0" smtClean="0">
                <a:solidFill>
                  <a:schemeClr val="tx1">
                    <a:lumMod val="95000"/>
                    <a:lumOff val="5000"/>
                  </a:schemeClr>
                </a:solidFill>
                <a:latin typeface="STXihei" panose="02010600040101010101" pitchFamily="2" charset="-122"/>
                <a:ea typeface="STXihei" panose="02010600040101010101" pitchFamily="2" charset="-122"/>
              </a:rPr>
              <a:t>市場開發</a:t>
            </a:r>
            <a:r>
              <a:rPr lang="zh-TW" altLang="en-US" sz="2000" b="1" dirty="0">
                <a:solidFill>
                  <a:schemeClr val="tx1">
                    <a:lumMod val="95000"/>
                    <a:lumOff val="5000"/>
                  </a:schemeClr>
                </a:solidFill>
                <a:latin typeface="STXihei" panose="02010600040101010101" pitchFamily="2" charset="-122"/>
                <a:ea typeface="STXihei" panose="02010600040101010101" pitchFamily="2" charset="-122"/>
              </a:rPr>
              <a:t>部</a:t>
            </a:r>
          </a:p>
        </p:txBody>
      </p:sp>
      <p:pic>
        <p:nvPicPr>
          <p:cNvPr id="9" name="圖片 8"/>
          <p:cNvPicPr>
            <a:picLocks noChangeAspect="1"/>
          </p:cNvPicPr>
          <p:nvPr/>
        </p:nvPicPr>
        <p:blipFill>
          <a:blip r:embed="rId5" cstate="print">
            <a:clrChange>
              <a:clrFrom>
                <a:srgbClr val="FFFFFF"/>
              </a:clrFrom>
              <a:clrTo>
                <a:srgbClr val="FFFFFF">
                  <a:alpha val="0"/>
                </a:srgbClr>
              </a:clrTo>
            </a:clrChange>
          </a:blip>
          <a:stretch>
            <a:fillRect/>
          </a:stretch>
        </p:blipFill>
        <p:spPr>
          <a:xfrm>
            <a:off x="3416201" y="4212638"/>
            <a:ext cx="864096" cy="831876"/>
          </a:xfrm>
          <a:prstGeom prst="rect">
            <a:avLst/>
          </a:prstGeom>
          <a:solidFill>
            <a:srgbClr val="D2A66C"/>
          </a:solidFill>
          <a:ln>
            <a:noFill/>
          </a:ln>
        </p:spPr>
      </p:pic>
      <p:pic>
        <p:nvPicPr>
          <p:cNvPr id="10" name="圖片 9"/>
          <p:cNvPicPr>
            <a:picLocks noChangeAspect="1"/>
          </p:cNvPicPr>
          <p:nvPr/>
        </p:nvPicPr>
        <p:blipFill>
          <a:blip r:embed="rId6" cstate="print">
            <a:clrChange>
              <a:clrFrom>
                <a:srgbClr val="FFFFFF"/>
              </a:clrFrom>
              <a:clrTo>
                <a:srgbClr val="FFFFFF">
                  <a:alpha val="0"/>
                </a:srgbClr>
              </a:clrTo>
            </a:clrChange>
          </a:blip>
          <a:stretch>
            <a:fillRect/>
          </a:stretch>
        </p:blipFill>
        <p:spPr>
          <a:xfrm>
            <a:off x="5681376" y="4172272"/>
            <a:ext cx="906057" cy="832274"/>
          </a:xfrm>
          <a:prstGeom prst="rect">
            <a:avLst/>
          </a:prstGeom>
          <a:solidFill>
            <a:srgbClr val="D2A66C"/>
          </a:solidFill>
          <a:ln>
            <a:noFill/>
          </a:ln>
        </p:spPr>
      </p:pic>
      <p:pic>
        <p:nvPicPr>
          <p:cNvPr id="11" name="圖片 10"/>
          <p:cNvPicPr>
            <a:picLocks noChangeAspect="1"/>
          </p:cNvPicPr>
          <p:nvPr/>
        </p:nvPicPr>
        <p:blipFill>
          <a:blip r:embed="rId7" cstate="print">
            <a:clrChange>
              <a:clrFrom>
                <a:srgbClr val="FFFFFF"/>
              </a:clrFrom>
              <a:clrTo>
                <a:srgbClr val="FFFFFF">
                  <a:alpha val="0"/>
                </a:srgbClr>
              </a:clrTo>
            </a:clrChange>
          </a:blip>
          <a:stretch>
            <a:fillRect/>
          </a:stretch>
        </p:blipFill>
        <p:spPr>
          <a:xfrm>
            <a:off x="8024713" y="4212638"/>
            <a:ext cx="826657" cy="829696"/>
          </a:xfrm>
          <a:prstGeom prst="rect">
            <a:avLst/>
          </a:prstGeom>
          <a:solidFill>
            <a:srgbClr val="D2A66C"/>
          </a:solidFill>
          <a:ln>
            <a:noFill/>
          </a:ln>
        </p:spPr>
      </p:pic>
    </p:spTree>
    <p:extLst>
      <p:ext uri="{BB962C8B-B14F-4D97-AF65-F5344CB8AC3E}">
        <p14:creationId xmlns="" xmlns:p14="http://schemas.microsoft.com/office/powerpoint/2010/main" val="337805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1154026" y="215452"/>
            <a:ext cx="7188201" cy="64633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altLang="zh-TW" sz="3600" b="1" dirty="0" smtClean="0">
                <a:solidFill>
                  <a:srgbClr val="3F3F3F"/>
                </a:solidFill>
                <a:latin typeface="FZYaoTi" panose="02010601030101010101" pitchFamily="2" charset="-122"/>
                <a:ea typeface="FZYaoTi" panose="02010601030101010101" pitchFamily="2" charset="-122"/>
                <a:cs typeface="Arial"/>
                <a:sym typeface="Arial"/>
              </a:rPr>
              <a:t>ISO</a:t>
            </a:r>
            <a:r>
              <a:rPr lang="zh-TW" altLang="en-US" sz="3600" b="1" dirty="0" smtClean="0">
                <a:solidFill>
                  <a:srgbClr val="3F3F3F"/>
                </a:solidFill>
                <a:latin typeface="FZYaoTi" panose="02010601030101010101" pitchFamily="2" charset="-122"/>
                <a:ea typeface="FZYaoTi" panose="02010601030101010101" pitchFamily="2" charset="-122"/>
                <a:cs typeface="Arial"/>
                <a:sym typeface="Arial"/>
              </a:rPr>
              <a:t>認證</a:t>
            </a:r>
            <a:endParaRPr lang="zh-TW" sz="3600" b="1" dirty="0">
              <a:solidFill>
                <a:srgbClr val="3F3F3F"/>
              </a:solidFill>
              <a:latin typeface="FZYaoTi" panose="02010601030101010101" pitchFamily="2" charset="-122"/>
              <a:ea typeface="FZYaoTi" panose="02010601030101010101" pitchFamily="2" charset="-122"/>
              <a:cs typeface="Arial"/>
              <a:sym typeface="Arial"/>
            </a:endParaRPr>
          </a:p>
        </p:txBody>
      </p:sp>
      <p:sp>
        <p:nvSpPr>
          <p:cNvPr id="147" name="Shape 147"/>
          <p:cNvSpPr/>
          <p:nvPr/>
        </p:nvSpPr>
        <p:spPr>
          <a:xfrm>
            <a:off x="1415844" y="2060848"/>
            <a:ext cx="2951645" cy="646331"/>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zh-TW" sz="1800" b="1">
                <a:solidFill>
                  <a:schemeClr val="dk1"/>
                </a:solidFill>
                <a:latin typeface="STXihei" panose="02010600040101010101" pitchFamily="2" charset="-122"/>
                <a:ea typeface="STXihei" panose="02010600040101010101" pitchFamily="2" charset="-122"/>
                <a:cs typeface="Arial"/>
                <a:sym typeface="Arial"/>
              </a:rPr>
              <a:t>2016年通過認證</a:t>
            </a:r>
          </a:p>
          <a:p>
            <a:pPr marL="0" marR="0" lvl="0" indent="0" algn="ctr" rtl="0">
              <a:spcBef>
                <a:spcPts val="0"/>
              </a:spcBef>
              <a:buNone/>
            </a:pPr>
            <a:r>
              <a:rPr lang="zh-TW" sz="1800" b="1">
                <a:solidFill>
                  <a:schemeClr val="dk1"/>
                </a:solidFill>
                <a:latin typeface="STXihei" panose="02010600040101010101" pitchFamily="2" charset="-122"/>
                <a:ea typeface="STXihei" panose="02010600040101010101" pitchFamily="2" charset="-122"/>
                <a:cs typeface="Arial"/>
                <a:sym typeface="Arial"/>
              </a:rPr>
              <a:t>ISO 9001 品質管理系統</a:t>
            </a:r>
          </a:p>
        </p:txBody>
      </p:sp>
      <p:sp>
        <p:nvSpPr>
          <p:cNvPr id="148" name="Shape 148"/>
          <p:cNvSpPr/>
          <p:nvPr/>
        </p:nvSpPr>
        <p:spPr>
          <a:xfrm>
            <a:off x="5313040" y="2060848"/>
            <a:ext cx="3536751" cy="646331"/>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zh-TW" sz="1800" b="1">
                <a:solidFill>
                  <a:schemeClr val="dk1"/>
                </a:solidFill>
                <a:latin typeface="STXihei" panose="02010600040101010101" pitchFamily="2" charset="-122"/>
                <a:ea typeface="STXihei" panose="02010600040101010101" pitchFamily="2" charset="-122"/>
                <a:cs typeface="Arial"/>
                <a:sym typeface="Arial"/>
              </a:rPr>
              <a:t>2012年通過認證</a:t>
            </a:r>
          </a:p>
          <a:p>
            <a:pPr marL="0" marR="0" lvl="0" indent="0" algn="ctr" rtl="0">
              <a:spcBef>
                <a:spcPts val="0"/>
              </a:spcBef>
              <a:buNone/>
            </a:pPr>
            <a:r>
              <a:rPr lang="zh-TW" sz="1800" b="1">
                <a:solidFill>
                  <a:schemeClr val="dk1"/>
                </a:solidFill>
                <a:latin typeface="STXihei" panose="02010600040101010101" pitchFamily="2" charset="-122"/>
                <a:ea typeface="STXihei" panose="02010600040101010101" pitchFamily="2" charset="-122"/>
                <a:cs typeface="Arial"/>
                <a:sym typeface="Arial"/>
              </a:rPr>
              <a:t>ISO 27001 資訊安全管理系統</a:t>
            </a:r>
          </a:p>
        </p:txBody>
      </p:sp>
      <p:pic>
        <p:nvPicPr>
          <p:cNvPr id="149" name="Shape 149"/>
          <p:cNvPicPr preferRelativeResize="0"/>
          <p:nvPr/>
        </p:nvPicPr>
        <p:blipFill rotWithShape="1">
          <a:blip r:embed="rId3" cstate="print">
            <a:alphaModFix/>
          </a:blip>
          <a:srcRect/>
          <a:stretch/>
        </p:blipFill>
        <p:spPr>
          <a:xfrm>
            <a:off x="5259887" y="2924944"/>
            <a:ext cx="3643057" cy="2087749"/>
          </a:xfrm>
          <a:prstGeom prst="roundRect">
            <a:avLst>
              <a:gd name="adj" fmla="val 8594"/>
            </a:avLst>
          </a:prstGeom>
          <a:solidFill>
            <a:srgbClr val="ECECEC"/>
          </a:solidFill>
          <a:ln>
            <a:noFill/>
          </a:ln>
          <a:effectLst>
            <a:reflection stA="38000" endPos="28000" dist="5000" dir="5400000" sy="-100000" algn="bl" rotWithShape="0"/>
          </a:effectLst>
        </p:spPr>
      </p:pic>
      <p:pic>
        <p:nvPicPr>
          <p:cNvPr id="150" name="Shape 150"/>
          <p:cNvPicPr preferRelativeResize="0"/>
          <p:nvPr/>
        </p:nvPicPr>
        <p:blipFill rotWithShape="1">
          <a:blip r:embed="rId4" cstate="print">
            <a:alphaModFix/>
          </a:blip>
          <a:srcRect/>
          <a:stretch/>
        </p:blipFill>
        <p:spPr>
          <a:xfrm>
            <a:off x="1055888" y="2924944"/>
            <a:ext cx="3643057" cy="2087749"/>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 xmlns:p14="http://schemas.microsoft.com/office/powerpoint/2010/main" val="2579806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08584"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品牌</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定</a:t>
            </a:r>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位</a:t>
            </a:r>
            <a:endParaRPr lang="zh-CN"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sp>
        <p:nvSpPr>
          <p:cNvPr id="11" name="六邊形 10"/>
          <p:cNvSpPr/>
          <p:nvPr/>
        </p:nvSpPr>
        <p:spPr>
          <a:xfrm>
            <a:off x="721246" y="2211481"/>
            <a:ext cx="2521024" cy="2155016"/>
          </a:xfrm>
          <a:prstGeom prst="hexagon">
            <a:avLst/>
          </a:prstGeom>
          <a:blipFill dpi="0" rotWithShape="1">
            <a:blip r:embed="rId2" cstate="print">
              <a:extLst>
                <a:ext uri="{28A0092B-C50C-407E-A947-70E740481C1C}">
                  <a14:useLocalDpi xmlns="" xmlns:a14="http://schemas.microsoft.com/office/drawing/2010/main" val="0"/>
                </a:ext>
              </a:extLst>
            </a:blip>
            <a:srcRect/>
            <a:stretch>
              <a:fillRect/>
            </a:stretch>
          </a:blipFill>
          <a:ln w="25400" cap="flat" cmpd="sng" algn="ctr">
            <a:solidFill>
              <a:schemeClr val="bg1">
                <a:lumMod val="5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12" name="六邊形 11"/>
          <p:cNvSpPr/>
          <p:nvPr/>
        </p:nvSpPr>
        <p:spPr>
          <a:xfrm>
            <a:off x="4687541" y="2222497"/>
            <a:ext cx="2520000" cy="2156400"/>
          </a:xfrm>
          <a:prstGeom prst="hexagon">
            <a:avLst/>
          </a:prstGeom>
          <a:blipFill dpi="0" rotWithShape="1">
            <a:blip r:embed="rId3" cstate="print">
              <a:extLst>
                <a:ext uri="{28A0092B-C50C-407E-A947-70E740481C1C}">
                  <a14:useLocalDpi xmlns="" xmlns:a14="http://schemas.microsoft.com/office/drawing/2010/main" val="0"/>
                </a:ext>
              </a:extLst>
            </a:blip>
            <a:srcRect/>
            <a:stretch>
              <a:fillRect/>
            </a:stretch>
          </a:blipFill>
          <a:ln w="25400" cap="flat" cmpd="sng" algn="ctr">
            <a:solidFill>
              <a:schemeClr val="bg1">
                <a:lumMod val="5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13" name="六邊形 12"/>
          <p:cNvSpPr/>
          <p:nvPr/>
        </p:nvSpPr>
        <p:spPr>
          <a:xfrm>
            <a:off x="2704905" y="3300697"/>
            <a:ext cx="2520000" cy="2156400"/>
          </a:xfrm>
          <a:prstGeom prst="hexagon">
            <a:avLst/>
          </a:prstGeom>
          <a:blipFill dpi="0" rotWithShape="1">
            <a:blip r:embed="rId4" cstate="print">
              <a:extLst>
                <a:ext uri="{28A0092B-C50C-407E-A947-70E740481C1C}">
                  <a14:useLocalDpi xmlns="" xmlns:a14="http://schemas.microsoft.com/office/drawing/2010/main" val="0"/>
                </a:ext>
              </a:extLst>
            </a:blip>
            <a:srcRect/>
            <a:stretch>
              <a:fillRect/>
            </a:stretch>
          </a:blipFill>
          <a:ln w="25400" cap="flat" cmpd="sng" algn="ctr">
            <a:solidFill>
              <a:schemeClr val="bg1">
                <a:lumMod val="5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14" name="六邊形 13"/>
          <p:cNvSpPr/>
          <p:nvPr/>
        </p:nvSpPr>
        <p:spPr>
          <a:xfrm>
            <a:off x="2690537" y="1124744"/>
            <a:ext cx="2534367" cy="2156400"/>
          </a:xfrm>
          <a:prstGeom prst="hexagon">
            <a:avLst/>
          </a:prstGeom>
          <a:solidFill>
            <a:schemeClr val="bg1">
              <a:lumMod val="65000"/>
              <a:alpha val="51000"/>
            </a:schemeClr>
          </a:solidFill>
          <a:ln w="25400" cap="flat" cmpd="sng" algn="ctr">
            <a:solidFill>
              <a:srgbClr val="FFFF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800" b="0" i="0" u="none" strike="noStrike" kern="0" cap="none" spc="0" normalizeH="0" baseline="0" noProof="0" dirty="0" smtClean="0">
                <a:ln>
                  <a:noFill/>
                </a:ln>
                <a:solidFill>
                  <a:srgbClr val="000000"/>
                </a:solidFill>
                <a:effectLst/>
                <a:uLnTx/>
                <a:uFillTx/>
                <a:latin typeface="FZYaoTi" panose="02010601030101010101" pitchFamily="2" charset="-122"/>
                <a:ea typeface="FZYaoTi" panose="02010601030101010101" pitchFamily="2" charset="-122"/>
              </a:rPr>
              <a:t>品質</a:t>
            </a:r>
            <a:r>
              <a:rPr kumimoji="0" lang="en-US" altLang="zh-TW" sz="2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
            </a:r>
            <a:br>
              <a:rPr kumimoji="0" lang="en-US" altLang="zh-TW" sz="2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br>
            <a:r>
              <a:rPr kumimoji="0" lang="zh-TW" altLang="en-US" sz="14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禮賓司機職前訓練</a:t>
            </a:r>
            <a:endParaRPr kumimoji="0" lang="en-US" altLang="zh-TW" sz="14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4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提供優質服務內容</a:t>
            </a:r>
          </a:p>
        </p:txBody>
      </p:sp>
      <p:sp>
        <p:nvSpPr>
          <p:cNvPr id="15" name="六邊形 14"/>
          <p:cNvSpPr/>
          <p:nvPr/>
        </p:nvSpPr>
        <p:spPr>
          <a:xfrm>
            <a:off x="711253" y="4366497"/>
            <a:ext cx="2520000" cy="2156400"/>
          </a:xfrm>
          <a:prstGeom prst="hexagon">
            <a:avLst/>
          </a:prstGeom>
          <a:solidFill>
            <a:schemeClr val="bg1">
              <a:lumMod val="65000"/>
              <a:alpha val="51000"/>
            </a:schemeClr>
          </a:solidFill>
          <a:ln w="25400" cap="flat" cmpd="sng" algn="ctr">
            <a:solidFill>
              <a:srgbClr val="FFFF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800" b="0" i="0" u="none" strike="noStrike" kern="0" cap="none" spc="0" normalizeH="0" baseline="0" noProof="0" dirty="0" smtClean="0">
                <a:ln>
                  <a:noFill/>
                </a:ln>
                <a:solidFill>
                  <a:srgbClr val="000000"/>
                </a:solidFill>
                <a:effectLst/>
                <a:uLnTx/>
                <a:uFillTx/>
                <a:latin typeface="FZYaoTi" panose="02010601030101010101" pitchFamily="2" charset="-122"/>
                <a:ea typeface="FZYaoTi" panose="02010601030101010101" pitchFamily="2" charset="-122"/>
              </a:rPr>
              <a:t>安全</a:t>
            </a:r>
            <a:r>
              <a:rPr kumimoji="0" lang="en-US" altLang="zh-TW" sz="1801"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
            </a:r>
            <a:br>
              <a:rPr kumimoji="0" lang="en-US" altLang="zh-TW" sz="1801"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br>
            <a:r>
              <a:rPr kumimoji="0" lang="zh-TW" altLang="en-US" sz="14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定期車輛保養</a:t>
            </a:r>
            <a:r>
              <a:rPr kumimoji="0" lang="en-US" altLang="zh-TW" sz="14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
            </a:r>
            <a:br>
              <a:rPr kumimoji="0" lang="en-US" altLang="zh-TW" sz="14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br>
            <a:r>
              <a:rPr kumimoji="0" lang="zh-TW" altLang="en-US" sz="14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給您安心保障</a:t>
            </a:r>
          </a:p>
        </p:txBody>
      </p:sp>
      <p:sp>
        <p:nvSpPr>
          <p:cNvPr id="16" name="六邊形 15"/>
          <p:cNvSpPr/>
          <p:nvPr/>
        </p:nvSpPr>
        <p:spPr>
          <a:xfrm>
            <a:off x="4690890" y="4389913"/>
            <a:ext cx="2520000" cy="2156400"/>
          </a:xfrm>
          <a:prstGeom prst="hexagon">
            <a:avLst/>
          </a:prstGeom>
          <a:solidFill>
            <a:schemeClr val="bg1">
              <a:lumMod val="65000"/>
              <a:alpha val="51000"/>
            </a:schemeClr>
          </a:solidFill>
          <a:ln w="25400" cap="flat" cmpd="sng" algn="ctr">
            <a:solidFill>
              <a:srgbClr val="FFFF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800" b="0" i="0" u="none" strike="noStrike" kern="0" cap="none" spc="0" normalizeH="0" baseline="0" noProof="0" dirty="0" smtClean="0">
                <a:ln>
                  <a:noFill/>
                </a:ln>
                <a:solidFill>
                  <a:srgbClr val="000000"/>
                </a:solidFill>
                <a:effectLst/>
                <a:uLnTx/>
                <a:uFillTx/>
                <a:latin typeface="FZYaoTi" panose="02010601030101010101" pitchFamily="2" charset="-122"/>
                <a:ea typeface="FZYaoTi" panose="02010601030101010101" pitchFamily="2" charset="-122"/>
              </a:rPr>
              <a:t>舒適</a:t>
            </a:r>
            <a:endParaRPr kumimoji="0" lang="en-US" altLang="zh-TW" sz="2800" b="0" i="0" u="none" strike="noStrike" kern="0" cap="none" spc="0" normalizeH="0" baseline="0" noProof="0" dirty="0" smtClean="0">
              <a:ln>
                <a:noFill/>
              </a:ln>
              <a:solidFill>
                <a:srgbClr val="000000"/>
              </a:solidFill>
              <a:effectLst/>
              <a:uLnTx/>
              <a:uFillTx/>
              <a:latin typeface="FZYaoTi" panose="02010601030101010101" pitchFamily="2" charset="-122"/>
              <a:ea typeface="FZYaoTi" panose="02010601030101010101" pitchFamily="2" charset="-122"/>
            </a:endParaRPr>
          </a:p>
          <a:p>
            <a:pPr lvl="0" algn="ctr" fontAlgn="base">
              <a:spcBef>
                <a:spcPct val="0"/>
              </a:spcBef>
              <a:spcAft>
                <a:spcPct val="0"/>
              </a:spcAft>
            </a:pPr>
            <a:r>
              <a:rPr lang="zh-TW" altLang="en-US" sz="1400" kern="0" dirty="0">
                <a:solidFill>
                  <a:srgbClr val="000000"/>
                </a:solidFill>
                <a:latin typeface="微軟正黑體" panose="020B0604030504040204" pitchFamily="34" charset="-120"/>
                <a:ea typeface="微軟正黑體" panose="020B0604030504040204" pitchFamily="34" charset="-120"/>
              </a:rPr>
              <a:t>精選各種車型</a:t>
            </a:r>
          </a:p>
          <a:p>
            <a:pPr lvl="0" algn="ctr" fontAlgn="base">
              <a:spcBef>
                <a:spcPct val="0"/>
              </a:spcBef>
              <a:spcAft>
                <a:spcPct val="0"/>
              </a:spcAft>
            </a:pPr>
            <a:r>
              <a:rPr lang="zh-TW" altLang="en-US" sz="1400" kern="0" dirty="0">
                <a:solidFill>
                  <a:srgbClr val="000000"/>
                </a:solidFill>
                <a:latin typeface="微軟正黑體" panose="020B0604030504040204" pitchFamily="34" charset="-120"/>
                <a:ea typeface="微軟正黑體" panose="020B0604030504040204" pitchFamily="34" charset="-120"/>
              </a:rPr>
              <a:t>讓您體驗愉快出行</a:t>
            </a:r>
          </a:p>
        </p:txBody>
      </p:sp>
      <p:sp>
        <p:nvSpPr>
          <p:cNvPr id="17" name="六邊形 16"/>
          <p:cNvSpPr/>
          <p:nvPr/>
        </p:nvSpPr>
        <p:spPr>
          <a:xfrm>
            <a:off x="6695560" y="3300697"/>
            <a:ext cx="2520000" cy="2156400"/>
          </a:xfrm>
          <a:prstGeom prst="hexagon">
            <a:avLst/>
          </a:prstGeom>
          <a:blipFill dpi="0" rotWithShape="1">
            <a:blip r:embed="rId5" cstate="print"/>
            <a:srcRect/>
            <a:stretch>
              <a:fillRect/>
            </a:stretch>
          </a:blipFill>
          <a:ln w="25400" cap="flat" cmpd="sng" algn="ctr">
            <a:solidFill>
              <a:schemeClr val="bg1">
                <a:lumMod val="5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Arial"/>
              <a:ea typeface="微軟正黑體"/>
              <a:cs typeface="+mn-cs"/>
            </a:endParaRPr>
          </a:p>
        </p:txBody>
      </p:sp>
      <p:sp>
        <p:nvSpPr>
          <p:cNvPr id="18" name="六邊形 17"/>
          <p:cNvSpPr/>
          <p:nvPr/>
        </p:nvSpPr>
        <p:spPr>
          <a:xfrm>
            <a:off x="6681192" y="1124744"/>
            <a:ext cx="2534367" cy="2156400"/>
          </a:xfrm>
          <a:prstGeom prst="hexagon">
            <a:avLst/>
          </a:prstGeom>
          <a:solidFill>
            <a:schemeClr val="bg1">
              <a:lumMod val="65000"/>
              <a:alpha val="51000"/>
            </a:schemeClr>
          </a:solidFill>
          <a:ln w="25400" cap="flat" cmpd="sng" algn="ctr">
            <a:solidFill>
              <a:srgbClr val="FFFFFF">
                <a:shade val="50000"/>
              </a:srgbClr>
            </a:solidFill>
            <a:prstDash val="solid"/>
          </a:ln>
          <a:effectLst/>
        </p:spPr>
        <p:txBody>
          <a:bodyPr rtlCol="0" anchor="ctr"/>
          <a:lstStyle/>
          <a:p>
            <a:pPr lvl="0" algn="ctr" fontAlgn="base">
              <a:spcBef>
                <a:spcPct val="0"/>
              </a:spcBef>
              <a:spcAft>
                <a:spcPct val="0"/>
              </a:spcAft>
            </a:pPr>
            <a:r>
              <a:rPr lang="zh-TW" altLang="en-US" sz="2800" kern="0" dirty="0" smtClean="0">
                <a:solidFill>
                  <a:srgbClr val="000000"/>
                </a:solidFill>
                <a:latin typeface="FZYaoTi" panose="02010601030101010101" pitchFamily="2" charset="-122"/>
                <a:ea typeface="FZYaoTi" panose="02010601030101010101" pitchFamily="2" charset="-122"/>
              </a:rPr>
              <a:t>便利</a:t>
            </a:r>
            <a:r>
              <a:rPr kumimoji="0" lang="en-US" altLang="zh-TW" sz="2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
            </a:r>
            <a:br>
              <a:rPr kumimoji="0" lang="en-US" altLang="zh-TW" sz="2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br>
            <a:r>
              <a:rPr lang="zh-TW" altLang="en-US" sz="1400" kern="0" dirty="0">
                <a:solidFill>
                  <a:srgbClr val="000000"/>
                </a:solidFill>
                <a:latin typeface="微軟正黑體" panose="020B0604030504040204" pitchFamily="34" charset="-120"/>
                <a:ea typeface="微軟正黑體" panose="020B0604030504040204" pitchFamily="34" charset="-120"/>
              </a:rPr>
              <a:t>專業完善服務</a:t>
            </a:r>
          </a:p>
          <a:p>
            <a:pPr lvl="0" algn="ctr" fontAlgn="base">
              <a:spcBef>
                <a:spcPct val="0"/>
              </a:spcBef>
              <a:spcAft>
                <a:spcPct val="0"/>
              </a:spcAft>
            </a:pPr>
            <a:r>
              <a:rPr lang="zh-TW" altLang="en-US" sz="1400" kern="0" dirty="0">
                <a:solidFill>
                  <a:srgbClr val="000000"/>
                </a:solidFill>
                <a:latin typeface="微軟正黑體" panose="020B0604030504040204" pitchFamily="34" charset="-120"/>
                <a:ea typeface="微軟正黑體" panose="020B0604030504040204" pitchFamily="34" charset="-120"/>
              </a:rPr>
              <a:t>讓您省時省力</a:t>
            </a:r>
          </a:p>
        </p:txBody>
      </p:sp>
    </p:spTree>
    <p:extLst>
      <p:ext uri="{BB962C8B-B14F-4D97-AF65-F5344CB8AC3E}">
        <p14:creationId xmlns="" xmlns:p14="http://schemas.microsoft.com/office/powerpoint/2010/main" val="2445531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18845"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服務項</a:t>
            </a:r>
            <a:r>
              <a:rPr lang="zh-TW" altLang="en-US" sz="3600" b="1" dirty="0">
                <a:solidFill>
                  <a:schemeClr val="tx1">
                    <a:lumMod val="75000"/>
                    <a:lumOff val="25000"/>
                  </a:schemeClr>
                </a:solidFill>
                <a:latin typeface="FZYaoTi" panose="02010601030101010101" pitchFamily="2" charset="-122"/>
                <a:ea typeface="FZYaoTi" panose="02010601030101010101" pitchFamily="2" charset="-122"/>
              </a:rPr>
              <a:t>目</a:t>
            </a:r>
            <a:endParaRPr lang="zh-CN"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pic>
        <p:nvPicPr>
          <p:cNvPr id="15" name="圖片 1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65168" y="1628800"/>
            <a:ext cx="2520000" cy="1682100"/>
          </a:xfrm>
          <a:prstGeom prst="roundRect">
            <a:avLst/>
          </a:prstGeom>
          <a:ln w="19050">
            <a:solidFill>
              <a:srgbClr val="FFFFFF"/>
            </a:solidFill>
          </a:ln>
          <a:effectLst>
            <a:outerShdw blurRad="50800" dist="38100" dir="2700000" algn="tl" rotWithShape="0">
              <a:prstClr val="black">
                <a:alpha val="40000"/>
              </a:prstClr>
            </a:outerShdw>
          </a:effectLst>
        </p:spPr>
      </p:pic>
      <p:sp>
        <p:nvSpPr>
          <p:cNvPr id="16" name="文字方塊 15"/>
          <p:cNvSpPr txBox="1"/>
          <p:nvPr/>
        </p:nvSpPr>
        <p:spPr>
          <a:xfrm>
            <a:off x="6761124" y="3169685"/>
            <a:ext cx="1944216" cy="369332"/>
          </a:xfrm>
          <a:prstGeom prst="rect">
            <a:avLst/>
          </a:prstGeom>
          <a:solidFill>
            <a:srgbClr val="FFFFFF">
              <a:lumMod val="95000"/>
            </a:srgbClr>
          </a:solidFill>
          <a:ln w="25400" cap="flat" cmpd="sng" algn="ctr">
            <a:solidFill>
              <a:srgbClr val="FFFFFF">
                <a:lumMod val="75000"/>
              </a:srgbClr>
            </a:solidFill>
            <a:prstDash val="solid"/>
          </a:ln>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w="0"/>
                <a:solidFill>
                  <a:srgbClr val="000000"/>
                </a:solidFill>
                <a:uLnTx/>
                <a:uFillTx/>
                <a:latin typeface="STXihei" panose="02010600040101010101" pitchFamily="2" charset="-122"/>
                <a:ea typeface="STXihei" panose="02010600040101010101" pitchFamily="2" charset="-122"/>
              </a:rPr>
              <a:t>旅遊包車</a:t>
            </a:r>
          </a:p>
        </p:txBody>
      </p:sp>
      <p:sp>
        <p:nvSpPr>
          <p:cNvPr id="17" name="圓角矩形 16"/>
          <p:cNvSpPr/>
          <p:nvPr/>
        </p:nvSpPr>
        <p:spPr>
          <a:xfrm>
            <a:off x="560160" y="1629700"/>
            <a:ext cx="2520000" cy="1681200"/>
          </a:xfrm>
          <a:prstGeom prst="roundRect">
            <a:avLst/>
          </a:prstGeom>
          <a:blipFill rotWithShape="0">
            <a:blip r:embed="rId3" cstate="print"/>
            <a:stretch>
              <a:fillRect/>
            </a:stretch>
          </a:blipFill>
          <a:ln w="25400" cap="flat"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p:spPr>
      </p:sp>
      <p:sp>
        <p:nvSpPr>
          <p:cNvPr id="18" name="文字方塊 17"/>
          <p:cNvSpPr txBox="1"/>
          <p:nvPr/>
        </p:nvSpPr>
        <p:spPr>
          <a:xfrm>
            <a:off x="666720" y="3159439"/>
            <a:ext cx="2357454" cy="369332"/>
          </a:xfrm>
          <a:prstGeom prst="rect">
            <a:avLst/>
          </a:prstGeom>
          <a:solidFill>
            <a:srgbClr val="FFFFFF">
              <a:lumMod val="95000"/>
            </a:srgbClr>
          </a:solidFill>
          <a:ln w="25400" cap="flat" cmpd="sng" algn="ctr">
            <a:solidFill>
              <a:srgbClr val="FFFFFF">
                <a:lumMod val="75000"/>
              </a:srgbClr>
            </a:solidFill>
            <a:prstDash val="solid"/>
          </a:ln>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w="0"/>
                <a:solidFill>
                  <a:srgbClr val="000000"/>
                </a:solidFill>
                <a:uLnTx/>
                <a:uFillTx/>
                <a:latin typeface="STXihei" panose="02010600040101010101" pitchFamily="2" charset="-122"/>
                <a:ea typeface="STXihei" panose="02010600040101010101" pitchFamily="2" charset="-122"/>
              </a:rPr>
              <a:t>機場接送</a:t>
            </a:r>
            <a:r>
              <a:rPr kumimoji="0" lang="en-US" altLang="zh-TW" sz="1800" b="0" i="0" u="none" strike="noStrike" kern="0" cap="none" spc="0" normalizeH="0" baseline="0" noProof="0" dirty="0" smtClean="0">
                <a:ln w="0"/>
                <a:solidFill>
                  <a:srgbClr val="000000"/>
                </a:solidFill>
                <a:uLnTx/>
                <a:uFillTx/>
                <a:latin typeface="STXihei" panose="02010600040101010101" pitchFamily="2" charset="-122"/>
                <a:ea typeface="STXihei" panose="02010600040101010101" pitchFamily="2" charset="-122"/>
              </a:rPr>
              <a:t>+</a:t>
            </a:r>
            <a:r>
              <a:rPr kumimoji="0" lang="zh-TW" altLang="en-US" sz="1800" b="0" i="0" u="none" strike="noStrike" kern="0" cap="none" spc="0" normalizeH="0" baseline="0" noProof="0" dirty="0" smtClean="0">
                <a:ln w="0"/>
                <a:solidFill>
                  <a:srgbClr val="000000"/>
                </a:solidFill>
                <a:uLnTx/>
                <a:uFillTx/>
                <a:latin typeface="STXihei" panose="02010600040101010101" pitchFamily="2" charset="-122"/>
                <a:ea typeface="STXihei" panose="02010600040101010101" pitchFamily="2" charset="-122"/>
              </a:rPr>
              <a:t>點對點接送</a:t>
            </a:r>
          </a:p>
        </p:txBody>
      </p:sp>
      <p:pic>
        <p:nvPicPr>
          <p:cNvPr id="19" name="圖片 18"/>
          <p:cNvPicPr>
            <a:picLocks/>
          </p:cNvPicPr>
          <p:nvPr/>
        </p:nvPicPr>
        <p:blipFill rotWithShape="1">
          <a:blip r:embed="rId4" cstate="print">
            <a:extLst>
              <a:ext uri="{28A0092B-C50C-407E-A947-70E740481C1C}">
                <a14:useLocalDpi xmlns="" xmlns:a14="http://schemas.microsoft.com/office/drawing/2010/main" val="0"/>
              </a:ext>
            </a:extLst>
          </a:blip>
          <a:srcRect l="412" t="55514" r="52751" b="3934"/>
          <a:stretch/>
        </p:blipFill>
        <p:spPr>
          <a:xfrm>
            <a:off x="2000672" y="4026485"/>
            <a:ext cx="2520000" cy="1713600"/>
          </a:xfrm>
          <a:prstGeom prst="roundRect">
            <a:avLst/>
          </a:prstGeom>
          <a:ln w="19050">
            <a:solidFill>
              <a:srgbClr val="FFFFFF"/>
            </a:solidFill>
          </a:ln>
          <a:effectLst>
            <a:outerShdw blurRad="50800" dist="38100" dir="2700000" algn="tl" rotWithShape="0">
              <a:prstClr val="black">
                <a:alpha val="40000"/>
              </a:prstClr>
            </a:outerShdw>
          </a:effectLst>
        </p:spPr>
      </p:pic>
      <p:sp>
        <p:nvSpPr>
          <p:cNvPr id="20" name="文字方塊 19"/>
          <p:cNvSpPr txBox="1"/>
          <p:nvPr/>
        </p:nvSpPr>
        <p:spPr>
          <a:xfrm>
            <a:off x="2288564" y="5555419"/>
            <a:ext cx="1944216" cy="369332"/>
          </a:xfrm>
          <a:prstGeom prst="rect">
            <a:avLst/>
          </a:prstGeom>
          <a:solidFill>
            <a:srgbClr val="FFFFFF">
              <a:lumMod val="95000"/>
            </a:srgbClr>
          </a:solidFill>
          <a:ln w="25400" cap="flat" cmpd="sng" algn="ctr">
            <a:solidFill>
              <a:srgbClr val="FFFFFF">
                <a:lumMod val="75000"/>
              </a:srgbClr>
            </a:solidFill>
            <a:prstDash val="solid"/>
          </a:ln>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w="0"/>
                <a:solidFill>
                  <a:srgbClr val="000000"/>
                </a:solidFill>
                <a:uLnTx/>
                <a:uFillTx/>
                <a:latin typeface="STXihei" panose="02010600040101010101" pitchFamily="2" charset="-122"/>
                <a:ea typeface="STXihei" panose="02010600040101010101" pitchFamily="2" charset="-122"/>
              </a:rPr>
              <a:t>婚禮用車</a:t>
            </a:r>
          </a:p>
        </p:txBody>
      </p:sp>
      <p:pic>
        <p:nvPicPr>
          <p:cNvPr id="21" name="Picture 2" descr="「CAMRY」的圖片搜尋結果"/>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48984" y="1628800"/>
            <a:ext cx="2520000" cy="1681200"/>
          </a:xfrm>
          <a:prstGeom prst="roundRect">
            <a:avLst/>
          </a:prstGeom>
          <a:ln w="19050">
            <a:solidFill>
              <a:srgbClr val="FFFFFF"/>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22" name="文字方塊 21"/>
          <p:cNvSpPr txBox="1"/>
          <p:nvPr/>
        </p:nvSpPr>
        <p:spPr>
          <a:xfrm>
            <a:off x="3804588" y="3169685"/>
            <a:ext cx="1944216" cy="369332"/>
          </a:xfrm>
          <a:prstGeom prst="rect">
            <a:avLst/>
          </a:prstGeom>
          <a:solidFill>
            <a:srgbClr val="FFFFFF">
              <a:lumMod val="95000"/>
            </a:srgbClr>
          </a:solidFill>
          <a:ln w="25400" cap="flat" cmpd="sng" algn="ctr">
            <a:solidFill>
              <a:srgbClr val="FFFFFF">
                <a:lumMod val="75000"/>
              </a:srgbClr>
            </a:solidFill>
            <a:prstDash val="solid"/>
          </a:ln>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w="0"/>
                <a:solidFill>
                  <a:srgbClr val="000000"/>
                </a:solidFill>
                <a:uLnTx/>
                <a:uFillTx/>
                <a:latin typeface="STXihei" panose="02010600040101010101" pitchFamily="2" charset="-122"/>
                <a:ea typeface="STXihei" panose="02010600040101010101" pitchFamily="2" charset="-122"/>
              </a:rPr>
              <a:t>商務用車</a:t>
            </a:r>
          </a:p>
        </p:txBody>
      </p:sp>
      <p:pic>
        <p:nvPicPr>
          <p:cNvPr id="23" name="Picture 4" descr="http://www.nabt.com.tw/img/zpro/big/a338.jpg"/>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97016" y="4026485"/>
            <a:ext cx="2520000" cy="1681200"/>
          </a:xfrm>
          <a:prstGeom prst="roundRect">
            <a:avLst/>
          </a:prstGeom>
          <a:ln w="19050">
            <a:solidFill>
              <a:srgbClr val="FFFFFF"/>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24" name="文字方塊 23"/>
          <p:cNvSpPr txBox="1"/>
          <p:nvPr/>
        </p:nvSpPr>
        <p:spPr>
          <a:xfrm>
            <a:off x="5384908" y="5519752"/>
            <a:ext cx="1944216" cy="369332"/>
          </a:xfrm>
          <a:prstGeom prst="rect">
            <a:avLst/>
          </a:prstGeom>
          <a:solidFill>
            <a:srgbClr val="FFFFFF">
              <a:lumMod val="95000"/>
            </a:srgbClr>
          </a:solidFill>
          <a:ln w="25400" cap="flat" cmpd="sng" algn="ctr">
            <a:solidFill>
              <a:srgbClr val="FFFFFF">
                <a:lumMod val="75000"/>
              </a:srgbClr>
            </a:solidFill>
            <a:prstDash val="solid"/>
          </a:ln>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w="0"/>
                <a:solidFill>
                  <a:srgbClr val="000000"/>
                </a:solidFill>
                <a:uLnTx/>
                <a:uFillTx/>
                <a:latin typeface="STXihei" panose="02010600040101010101" pitchFamily="2" charset="-122"/>
                <a:ea typeface="STXihei" panose="02010600040101010101" pitchFamily="2" charset="-122"/>
              </a:rPr>
              <a:t>復康巴士</a:t>
            </a:r>
          </a:p>
        </p:txBody>
      </p:sp>
    </p:spTree>
    <p:extLst>
      <p:ext uri="{BB962C8B-B14F-4D97-AF65-F5344CB8AC3E}">
        <p14:creationId xmlns="" xmlns:p14="http://schemas.microsoft.com/office/powerpoint/2010/main" val="166988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18845" y="215452"/>
            <a:ext cx="7188201" cy="646331"/>
          </a:xfrm>
          <a:prstGeom prst="rect">
            <a:avLst/>
          </a:prstGeom>
        </p:spPr>
        <p:txBody>
          <a:bodyPr wrap="square">
            <a:spAutoFit/>
          </a:bodyPr>
          <a:lstStyle/>
          <a:p>
            <a:r>
              <a:rPr lang="zh-TW" altLang="en-US" sz="3600" b="1" dirty="0" smtClean="0">
                <a:solidFill>
                  <a:schemeClr val="tx1">
                    <a:lumMod val="75000"/>
                    <a:lumOff val="25000"/>
                  </a:schemeClr>
                </a:solidFill>
                <a:latin typeface="FZYaoTi" panose="02010601030101010101" pitchFamily="2" charset="-122"/>
                <a:ea typeface="FZYaoTi" panose="02010601030101010101" pitchFamily="2" charset="-122"/>
              </a:rPr>
              <a:t>多款車型</a:t>
            </a:r>
            <a:endParaRPr lang="zh-CN" altLang="en-US" sz="3600" b="1" dirty="0">
              <a:solidFill>
                <a:schemeClr val="tx1">
                  <a:lumMod val="75000"/>
                  <a:lumOff val="25000"/>
                </a:schemeClr>
              </a:solidFill>
              <a:latin typeface="FZYaoTi" panose="02010601030101010101" pitchFamily="2" charset="-122"/>
              <a:ea typeface="FZYaoTi" panose="02010601030101010101" pitchFamily="2" charset="-122"/>
            </a:endParaRPr>
          </a:p>
        </p:txBody>
      </p:sp>
      <p:pic>
        <p:nvPicPr>
          <p:cNvPr id="2" name="圖片 1"/>
          <p:cNvPicPr>
            <a:picLocks noChangeAspect="1"/>
          </p:cNvPicPr>
          <p:nvPr/>
        </p:nvPicPr>
        <p:blipFill>
          <a:blip r:embed="rId2" cstate="print"/>
          <a:stretch>
            <a:fillRect/>
          </a:stretch>
        </p:blipFill>
        <p:spPr>
          <a:xfrm>
            <a:off x="233436" y="1772815"/>
            <a:ext cx="3058467" cy="2066855"/>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a:blip r:embed="rId3" cstate="print"/>
          <a:stretch>
            <a:fillRect/>
          </a:stretch>
        </p:blipFill>
        <p:spPr>
          <a:xfrm>
            <a:off x="3412257" y="3171637"/>
            <a:ext cx="3058467" cy="2066855"/>
          </a:xfrm>
          <a:prstGeom prst="rect">
            <a:avLst/>
          </a:prstGeom>
          <a:ln>
            <a:noFill/>
          </a:ln>
          <a:effectLst>
            <a:outerShdw blurRad="292100" dist="139700" dir="2700000" algn="tl" rotWithShape="0">
              <a:srgbClr val="333333">
                <a:alpha val="65000"/>
              </a:srgbClr>
            </a:outerShdw>
          </a:effectLst>
        </p:spPr>
      </p:pic>
      <p:pic>
        <p:nvPicPr>
          <p:cNvPr id="3" name="圖片 2"/>
          <p:cNvPicPr>
            <a:picLocks noChangeAspect="1"/>
          </p:cNvPicPr>
          <p:nvPr/>
        </p:nvPicPr>
        <p:blipFill>
          <a:blip r:embed="rId4" cstate="print"/>
          <a:stretch>
            <a:fillRect/>
          </a:stretch>
        </p:blipFill>
        <p:spPr>
          <a:xfrm>
            <a:off x="6612697" y="1772816"/>
            <a:ext cx="3058467" cy="2066855"/>
          </a:xfrm>
          <a:prstGeom prst="rect">
            <a:avLst/>
          </a:prstGeom>
          <a:ln>
            <a:noFill/>
          </a:ln>
          <a:effectLst>
            <a:outerShdw blurRad="292100" dist="139700" dir="2700000" algn="tl" rotWithShape="0">
              <a:srgbClr val="333333">
                <a:alpha val="65000"/>
              </a:srgbClr>
            </a:outerShdw>
          </a:effectLst>
        </p:spPr>
      </p:pic>
      <p:sp>
        <p:nvSpPr>
          <p:cNvPr id="7" name="文字方塊 6"/>
          <p:cNvSpPr txBox="1"/>
          <p:nvPr/>
        </p:nvSpPr>
        <p:spPr>
          <a:xfrm>
            <a:off x="862424" y="3933056"/>
            <a:ext cx="1800493" cy="369332"/>
          </a:xfrm>
          <a:prstGeom prst="rect">
            <a:avLst/>
          </a:prstGeom>
          <a:ln>
            <a:solidFill>
              <a:srgbClr val="D2A66C"/>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dirty="0" smtClean="0">
                <a:latin typeface="STXihei" panose="02010600040101010101" pitchFamily="2" charset="-122"/>
                <a:ea typeface="STXihei" panose="02010600040101010101" pitchFamily="2" charset="-122"/>
              </a:rPr>
              <a:t>四人座國產轎車</a:t>
            </a:r>
            <a:endParaRPr lang="en-US" altLang="zh-TW" dirty="0" smtClean="0">
              <a:latin typeface="STXihei" panose="02010600040101010101" pitchFamily="2" charset="-122"/>
              <a:ea typeface="STXihei" panose="02010600040101010101" pitchFamily="2" charset="-122"/>
            </a:endParaRPr>
          </a:p>
        </p:txBody>
      </p:sp>
      <p:sp>
        <p:nvSpPr>
          <p:cNvPr id="25" name="文字方塊 24"/>
          <p:cNvSpPr txBox="1"/>
          <p:nvPr/>
        </p:nvSpPr>
        <p:spPr>
          <a:xfrm>
            <a:off x="4160912" y="5373216"/>
            <a:ext cx="1569660" cy="369332"/>
          </a:xfrm>
          <a:prstGeom prst="rect">
            <a:avLst/>
          </a:prstGeom>
          <a:ln>
            <a:solidFill>
              <a:srgbClr val="D2A66C"/>
            </a:solidFill>
          </a:ln>
        </p:spPr>
        <p:style>
          <a:lnRef idx="2">
            <a:schemeClr val="dk1"/>
          </a:lnRef>
          <a:fillRef idx="1">
            <a:schemeClr val="lt1"/>
          </a:fillRef>
          <a:effectRef idx="0">
            <a:schemeClr val="dk1"/>
          </a:effectRef>
          <a:fontRef idx="minor">
            <a:schemeClr val="dk1"/>
          </a:fontRef>
        </p:style>
        <p:txBody>
          <a:bodyPr wrap="none" rtlCol="0">
            <a:spAutoFit/>
          </a:bodyPr>
          <a:lstStyle>
            <a:defPPr>
              <a:defRPr lang="zh-TW"/>
            </a:defPPr>
            <a:lvl1pPr>
              <a:defRPr>
                <a:latin typeface="STXihei" panose="02010600040101010101" pitchFamily="2" charset="-122"/>
                <a:ea typeface="STXihei" panose="02010600040101010101" pitchFamily="2" charset="-122"/>
              </a:defRPr>
            </a:lvl1pPr>
          </a:lstStyle>
          <a:p>
            <a:r>
              <a:rPr lang="zh-TW" altLang="en-US" dirty="0"/>
              <a:t>七人座休旅車</a:t>
            </a:r>
            <a:endParaRPr lang="en-US" altLang="zh-TW" dirty="0"/>
          </a:p>
        </p:txBody>
      </p:sp>
      <p:sp>
        <p:nvSpPr>
          <p:cNvPr id="26" name="文字方塊 25"/>
          <p:cNvSpPr txBox="1"/>
          <p:nvPr/>
        </p:nvSpPr>
        <p:spPr>
          <a:xfrm>
            <a:off x="7357101" y="3933056"/>
            <a:ext cx="1569660" cy="369332"/>
          </a:xfrm>
          <a:prstGeom prst="rect">
            <a:avLst/>
          </a:prstGeom>
          <a:ln>
            <a:solidFill>
              <a:srgbClr val="D2A66C"/>
            </a:solidFill>
          </a:ln>
        </p:spPr>
        <p:style>
          <a:lnRef idx="2">
            <a:schemeClr val="dk1"/>
          </a:lnRef>
          <a:fillRef idx="1">
            <a:schemeClr val="lt1"/>
          </a:fillRef>
          <a:effectRef idx="0">
            <a:schemeClr val="dk1"/>
          </a:effectRef>
          <a:fontRef idx="minor">
            <a:schemeClr val="dk1"/>
          </a:fontRef>
        </p:style>
        <p:txBody>
          <a:bodyPr wrap="none" rtlCol="0">
            <a:spAutoFit/>
          </a:bodyPr>
          <a:lstStyle>
            <a:defPPr>
              <a:defRPr lang="zh-TW"/>
            </a:defPPr>
            <a:lvl1pPr>
              <a:defRPr>
                <a:solidFill>
                  <a:schemeClr val="dk1"/>
                </a:solidFill>
                <a:latin typeface="STXihei" panose="02010600040101010101" pitchFamily="2" charset="-122"/>
                <a:ea typeface="STXihei" panose="0201060004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a:t>四人座進口車</a:t>
            </a:r>
            <a:endParaRPr lang="en-US" altLang="zh-TW" dirty="0"/>
          </a:p>
        </p:txBody>
      </p:sp>
    </p:spTree>
    <p:extLst>
      <p:ext uri="{BB962C8B-B14F-4D97-AF65-F5344CB8AC3E}">
        <p14:creationId xmlns="" xmlns:p14="http://schemas.microsoft.com/office/powerpoint/2010/main" val="2715121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2824</Words>
  <Application>Microsoft Office PowerPoint</Application>
  <PresentationFormat>A4 紙張 (210x297 公釐)</PresentationFormat>
  <Paragraphs>387</Paragraphs>
  <Slides>27</Slides>
  <Notes>8</Notes>
  <HiddenSlides>0</HiddenSlides>
  <MMClips>0</MMClips>
  <ScaleCrop>false</ScaleCrop>
  <HeadingPairs>
    <vt:vector size="4" baseType="variant">
      <vt:variant>
        <vt:lpstr>佈景主題</vt:lpstr>
      </vt:variant>
      <vt:variant>
        <vt:i4>8</vt:i4>
      </vt:variant>
      <vt:variant>
        <vt:lpstr>投影片標題</vt:lpstr>
      </vt:variant>
      <vt:variant>
        <vt:i4>27</vt:i4>
      </vt:variant>
    </vt:vector>
  </HeadingPairs>
  <TitlesOfParts>
    <vt:vector size="35" baseType="lpstr">
      <vt:lpstr>Office 佈景主題</vt:lpstr>
      <vt:lpstr>自訂設計</vt:lpstr>
      <vt:lpstr>1_自訂設計</vt:lpstr>
      <vt:lpstr>2_自訂設計</vt:lpstr>
      <vt:lpstr>3_自訂設計</vt:lpstr>
      <vt:lpstr>4_自訂設計</vt:lpstr>
      <vt:lpstr>5_自訂設計</vt:lpstr>
      <vt:lpstr>6_自訂設計</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陳孟君</dc:creator>
  <cp:lastModifiedBy>Admin</cp:lastModifiedBy>
  <cp:revision>106</cp:revision>
  <dcterms:created xsi:type="dcterms:W3CDTF">2017-10-03T10:46:14Z</dcterms:created>
  <dcterms:modified xsi:type="dcterms:W3CDTF">2018-03-15T07:38:40Z</dcterms:modified>
</cp:coreProperties>
</file>